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9" r:id="rId1"/>
  </p:sldMasterIdLst>
  <p:notesMasterIdLst>
    <p:notesMasterId r:id="rId160"/>
  </p:notesMasterIdLst>
  <p:handoutMasterIdLst>
    <p:handoutMasterId r:id="rId161"/>
  </p:handoutMasterIdLst>
  <p:sldIdLst>
    <p:sldId id="302" r:id="rId2"/>
    <p:sldId id="619" r:id="rId3"/>
    <p:sldId id="324" r:id="rId4"/>
    <p:sldId id="325" r:id="rId5"/>
    <p:sldId id="326" r:id="rId6"/>
    <p:sldId id="393" r:id="rId7"/>
    <p:sldId id="303" r:id="rId8"/>
    <p:sldId id="535" r:id="rId9"/>
    <p:sldId id="537" r:id="rId10"/>
    <p:sldId id="524" r:id="rId11"/>
    <p:sldId id="536" r:id="rId12"/>
    <p:sldId id="375" r:id="rId13"/>
    <p:sldId id="539" r:id="rId14"/>
    <p:sldId id="540" r:id="rId15"/>
    <p:sldId id="1391" r:id="rId16"/>
    <p:sldId id="529" r:id="rId17"/>
    <p:sldId id="525" r:id="rId18"/>
    <p:sldId id="614" r:id="rId19"/>
    <p:sldId id="337" r:id="rId20"/>
    <p:sldId id="338" r:id="rId21"/>
    <p:sldId id="339" r:id="rId22"/>
    <p:sldId id="1392" r:id="rId23"/>
    <p:sldId id="1399" r:id="rId24"/>
    <p:sldId id="340" r:id="rId25"/>
    <p:sldId id="341" r:id="rId26"/>
    <p:sldId id="531" r:id="rId27"/>
    <p:sldId id="544" r:id="rId28"/>
    <p:sldId id="343" r:id="rId29"/>
    <p:sldId id="344" r:id="rId30"/>
    <p:sldId id="345" r:id="rId31"/>
    <p:sldId id="347" r:id="rId32"/>
    <p:sldId id="348" r:id="rId33"/>
    <p:sldId id="349" r:id="rId34"/>
    <p:sldId id="350" r:id="rId35"/>
    <p:sldId id="542" r:id="rId36"/>
    <p:sldId id="545" r:id="rId37"/>
    <p:sldId id="546" r:id="rId38"/>
    <p:sldId id="541" r:id="rId39"/>
    <p:sldId id="354" r:id="rId40"/>
    <p:sldId id="355" r:id="rId41"/>
    <p:sldId id="356" r:id="rId42"/>
    <p:sldId id="357" r:id="rId43"/>
    <p:sldId id="358" r:id="rId44"/>
    <p:sldId id="359" r:id="rId45"/>
    <p:sldId id="360" r:id="rId46"/>
    <p:sldId id="361" r:id="rId47"/>
    <p:sldId id="362" r:id="rId48"/>
    <p:sldId id="363" r:id="rId49"/>
    <p:sldId id="364" r:id="rId50"/>
    <p:sldId id="365" r:id="rId51"/>
    <p:sldId id="366" r:id="rId52"/>
    <p:sldId id="370" r:id="rId53"/>
    <p:sldId id="1409" r:id="rId54"/>
    <p:sldId id="371" r:id="rId55"/>
    <p:sldId id="367" r:id="rId56"/>
    <p:sldId id="368" r:id="rId57"/>
    <p:sldId id="369" r:id="rId58"/>
    <p:sldId id="372" r:id="rId59"/>
    <p:sldId id="373" r:id="rId60"/>
    <p:sldId id="374" r:id="rId61"/>
    <p:sldId id="1400" r:id="rId62"/>
    <p:sldId id="376" r:id="rId63"/>
    <p:sldId id="615" r:id="rId64"/>
    <p:sldId id="547" r:id="rId65"/>
    <p:sldId id="530" r:id="rId66"/>
    <p:sldId id="538" r:id="rId67"/>
    <p:sldId id="608" r:id="rId68"/>
    <p:sldId id="609" r:id="rId69"/>
    <p:sldId id="610" r:id="rId70"/>
    <p:sldId id="611" r:id="rId71"/>
    <p:sldId id="612" r:id="rId72"/>
    <p:sldId id="613" r:id="rId73"/>
    <p:sldId id="549" r:id="rId74"/>
    <p:sldId id="583" r:id="rId75"/>
    <p:sldId id="584" r:id="rId76"/>
    <p:sldId id="585" r:id="rId77"/>
    <p:sldId id="408" r:id="rId78"/>
    <p:sldId id="586" r:id="rId79"/>
    <p:sldId id="587" r:id="rId80"/>
    <p:sldId id="588" r:id="rId81"/>
    <p:sldId id="589" r:id="rId82"/>
    <p:sldId id="590" r:id="rId83"/>
    <p:sldId id="591" r:id="rId84"/>
    <p:sldId id="411" r:id="rId85"/>
    <p:sldId id="412" r:id="rId86"/>
    <p:sldId id="413" r:id="rId87"/>
    <p:sldId id="616" r:id="rId88"/>
    <p:sldId id="551" r:id="rId89"/>
    <p:sldId id="532" r:id="rId90"/>
    <p:sldId id="582" r:id="rId91"/>
    <p:sldId id="378" r:id="rId92"/>
    <p:sldId id="379" r:id="rId93"/>
    <p:sldId id="380" r:id="rId94"/>
    <p:sldId id="381" r:id="rId95"/>
    <p:sldId id="382" r:id="rId96"/>
    <p:sldId id="1416" r:id="rId97"/>
    <p:sldId id="1417" r:id="rId98"/>
    <p:sldId id="383" r:id="rId99"/>
    <p:sldId id="592" r:id="rId100"/>
    <p:sldId id="593" r:id="rId101"/>
    <p:sldId id="594" r:id="rId102"/>
    <p:sldId id="560" r:id="rId103"/>
    <p:sldId id="561" r:id="rId104"/>
    <p:sldId id="1410" r:id="rId105"/>
    <p:sldId id="392" r:id="rId106"/>
    <p:sldId id="1411" r:id="rId107"/>
    <p:sldId id="394" r:id="rId108"/>
    <p:sldId id="1414" r:id="rId109"/>
    <p:sldId id="395" r:id="rId110"/>
    <p:sldId id="396" r:id="rId111"/>
    <p:sldId id="564" r:id="rId112"/>
    <p:sldId id="595" r:id="rId113"/>
    <p:sldId id="596" r:id="rId114"/>
    <p:sldId id="597" r:id="rId115"/>
    <p:sldId id="598" r:id="rId116"/>
    <p:sldId id="599" r:id="rId117"/>
    <p:sldId id="600" r:id="rId118"/>
    <p:sldId id="601" r:id="rId119"/>
    <p:sldId id="398" r:id="rId120"/>
    <p:sldId id="400" r:id="rId121"/>
    <p:sldId id="401" r:id="rId122"/>
    <p:sldId id="402" r:id="rId123"/>
    <p:sldId id="1415" r:id="rId124"/>
    <p:sldId id="403" r:id="rId125"/>
    <p:sldId id="602" r:id="rId126"/>
    <p:sldId id="603" r:id="rId127"/>
    <p:sldId id="604" r:id="rId128"/>
    <p:sldId id="605" r:id="rId129"/>
    <p:sldId id="606" r:id="rId130"/>
    <p:sldId id="607" r:id="rId131"/>
    <p:sldId id="1413" r:id="rId132"/>
    <p:sldId id="617" r:id="rId133"/>
    <p:sldId id="569" r:id="rId134"/>
    <p:sldId id="417" r:id="rId135"/>
    <p:sldId id="418" r:id="rId136"/>
    <p:sldId id="419" r:id="rId137"/>
    <p:sldId id="420" r:id="rId138"/>
    <p:sldId id="421" r:id="rId139"/>
    <p:sldId id="422" r:id="rId140"/>
    <p:sldId id="573" r:id="rId141"/>
    <p:sldId id="570" r:id="rId142"/>
    <p:sldId id="1422" r:id="rId143"/>
    <p:sldId id="425" r:id="rId144"/>
    <p:sldId id="426" r:id="rId145"/>
    <p:sldId id="427" r:id="rId146"/>
    <p:sldId id="428" r:id="rId147"/>
    <p:sldId id="429" r:id="rId148"/>
    <p:sldId id="430" r:id="rId149"/>
    <p:sldId id="431" r:id="rId150"/>
    <p:sldId id="576" r:id="rId151"/>
    <p:sldId id="433" r:id="rId152"/>
    <p:sldId id="580" r:id="rId153"/>
    <p:sldId id="618" r:id="rId154"/>
    <p:sldId id="1418" r:id="rId155"/>
    <p:sldId id="1419" r:id="rId156"/>
    <p:sldId id="1420" r:id="rId157"/>
    <p:sldId id="1421" r:id="rId158"/>
    <p:sldId id="298" r:id="rId159"/>
  </p:sldIdLst>
  <p:sldSz cx="9144000" cy="6858000" type="screen4x3"/>
  <p:notesSz cx="10234613" cy="7104063"/>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默认节" id="{2027CF90-A4D3-4BBA-A5E3-D80562ECE5EB}">
          <p14:sldIdLst>
            <p14:sldId id="302"/>
            <p14:sldId id="619"/>
            <p14:sldId id="324"/>
            <p14:sldId id="325"/>
            <p14:sldId id="326"/>
          </p14:sldIdLst>
        </p14:section>
        <p14:section name="3.1" id="{2CECA323-54DC-456E-BC7A-746EAB4FD955}">
          <p14:sldIdLst>
            <p14:sldId id="393"/>
            <p14:sldId id="303"/>
            <p14:sldId id="535"/>
            <p14:sldId id="537"/>
            <p14:sldId id="524"/>
            <p14:sldId id="536"/>
            <p14:sldId id="375"/>
            <p14:sldId id="539"/>
            <p14:sldId id="540"/>
            <p14:sldId id="1391"/>
            <p14:sldId id="529"/>
            <p14:sldId id="525"/>
          </p14:sldIdLst>
        </p14:section>
        <p14:section name="3.2" id="{586FED67-D8AC-4804-BDBD-C560DD2A1AE3}">
          <p14:sldIdLst>
            <p14:sldId id="614"/>
            <p14:sldId id="337"/>
            <p14:sldId id="338"/>
            <p14:sldId id="339"/>
            <p14:sldId id="1392"/>
            <p14:sldId id="1399"/>
            <p14:sldId id="340"/>
            <p14:sldId id="341"/>
            <p14:sldId id="531"/>
            <p14:sldId id="544"/>
            <p14:sldId id="343"/>
            <p14:sldId id="344"/>
            <p14:sldId id="345"/>
            <p14:sldId id="347"/>
            <p14:sldId id="348"/>
            <p14:sldId id="349"/>
            <p14:sldId id="350"/>
            <p14:sldId id="542"/>
            <p14:sldId id="545"/>
            <p14:sldId id="546"/>
            <p14:sldId id="541"/>
            <p14:sldId id="354"/>
            <p14:sldId id="355"/>
            <p14:sldId id="356"/>
            <p14:sldId id="357"/>
            <p14:sldId id="358"/>
            <p14:sldId id="359"/>
            <p14:sldId id="360"/>
            <p14:sldId id="361"/>
            <p14:sldId id="362"/>
            <p14:sldId id="363"/>
            <p14:sldId id="364"/>
            <p14:sldId id="365"/>
            <p14:sldId id="366"/>
            <p14:sldId id="370"/>
            <p14:sldId id="1409"/>
            <p14:sldId id="371"/>
            <p14:sldId id="367"/>
            <p14:sldId id="368"/>
            <p14:sldId id="369"/>
            <p14:sldId id="372"/>
            <p14:sldId id="373"/>
            <p14:sldId id="374"/>
            <p14:sldId id="1400"/>
            <p14:sldId id="376"/>
          </p14:sldIdLst>
        </p14:section>
        <p14:section name="3.3" id="{40BC336A-6F12-40E0-95CF-DC190ABB83F4}">
          <p14:sldIdLst>
            <p14:sldId id="615"/>
            <p14:sldId id="547"/>
            <p14:sldId id="530"/>
            <p14:sldId id="538"/>
            <p14:sldId id="608"/>
            <p14:sldId id="609"/>
            <p14:sldId id="610"/>
            <p14:sldId id="611"/>
            <p14:sldId id="612"/>
            <p14:sldId id="613"/>
            <p14:sldId id="549"/>
            <p14:sldId id="583"/>
            <p14:sldId id="584"/>
            <p14:sldId id="585"/>
            <p14:sldId id="408"/>
            <p14:sldId id="586"/>
            <p14:sldId id="587"/>
            <p14:sldId id="588"/>
            <p14:sldId id="589"/>
            <p14:sldId id="590"/>
            <p14:sldId id="591"/>
            <p14:sldId id="411"/>
            <p14:sldId id="412"/>
            <p14:sldId id="413"/>
          </p14:sldIdLst>
        </p14:section>
        <p14:section name="3.4" id="{4315B102-A9A4-40BA-92A4-4A7F8BFA475E}">
          <p14:sldIdLst>
            <p14:sldId id="616"/>
            <p14:sldId id="551"/>
            <p14:sldId id="532"/>
            <p14:sldId id="582"/>
            <p14:sldId id="378"/>
            <p14:sldId id="379"/>
            <p14:sldId id="380"/>
            <p14:sldId id="381"/>
            <p14:sldId id="382"/>
            <p14:sldId id="1416"/>
            <p14:sldId id="1417"/>
            <p14:sldId id="383"/>
            <p14:sldId id="592"/>
            <p14:sldId id="593"/>
            <p14:sldId id="594"/>
            <p14:sldId id="560"/>
            <p14:sldId id="561"/>
            <p14:sldId id="1410"/>
            <p14:sldId id="392"/>
            <p14:sldId id="1411"/>
            <p14:sldId id="394"/>
            <p14:sldId id="1414"/>
            <p14:sldId id="395"/>
            <p14:sldId id="396"/>
            <p14:sldId id="564"/>
            <p14:sldId id="595"/>
            <p14:sldId id="596"/>
            <p14:sldId id="597"/>
            <p14:sldId id="598"/>
            <p14:sldId id="599"/>
            <p14:sldId id="600"/>
            <p14:sldId id="601"/>
            <p14:sldId id="398"/>
            <p14:sldId id="400"/>
            <p14:sldId id="401"/>
            <p14:sldId id="402"/>
            <p14:sldId id="1415"/>
            <p14:sldId id="403"/>
            <p14:sldId id="602"/>
            <p14:sldId id="603"/>
            <p14:sldId id="604"/>
            <p14:sldId id="605"/>
            <p14:sldId id="606"/>
            <p14:sldId id="607"/>
            <p14:sldId id="1413"/>
          </p14:sldIdLst>
        </p14:section>
        <p14:section name="3.5" id="{44F2FB8F-FD12-4417-A35E-87C40FD0C555}">
          <p14:sldIdLst>
            <p14:sldId id="617"/>
            <p14:sldId id="569"/>
            <p14:sldId id="417"/>
            <p14:sldId id="418"/>
            <p14:sldId id="419"/>
            <p14:sldId id="420"/>
            <p14:sldId id="421"/>
            <p14:sldId id="422"/>
            <p14:sldId id="573"/>
            <p14:sldId id="570"/>
            <p14:sldId id="1422"/>
            <p14:sldId id="425"/>
            <p14:sldId id="426"/>
            <p14:sldId id="427"/>
            <p14:sldId id="428"/>
            <p14:sldId id="429"/>
            <p14:sldId id="430"/>
            <p14:sldId id="431"/>
            <p14:sldId id="576"/>
            <p14:sldId id="433"/>
            <p14:sldId id="580"/>
          </p14:sldIdLst>
        </p14:section>
        <p14:section name="3.6" id="{5DEAC5AA-A18F-4B6C-9A6D-8153F89D8341}">
          <p14:sldIdLst>
            <p14:sldId id="618"/>
            <p14:sldId id="1418"/>
            <p14:sldId id="1419"/>
            <p14:sldId id="1420"/>
            <p14:sldId id="1421"/>
            <p14:sldId id="29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作者"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FF"/>
    <a:srgbClr val="007CA3"/>
    <a:srgbClr val="007F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11" autoAdjust="0"/>
    <p:restoredTop sz="91301" autoAdjust="0"/>
  </p:normalViewPr>
  <p:slideViewPr>
    <p:cSldViewPr snapToGrid="0" snapToObjects="1">
      <p:cViewPr varScale="1">
        <p:scale>
          <a:sx n="77" d="100"/>
          <a:sy n="77" d="100"/>
        </p:scale>
        <p:origin x="77" y="67"/>
      </p:cViewPr>
      <p:guideLst>
        <p:guide orient="horz" pos="2160"/>
        <p:guide pos="2880"/>
      </p:guideLst>
    </p:cSldViewPr>
  </p:slideViewPr>
  <p:outlineViewPr>
    <p:cViewPr>
      <p:scale>
        <a:sx n="33" d="100"/>
        <a:sy n="33" d="100"/>
      </p:scale>
      <p:origin x="0" y="-71646"/>
    </p:cViewPr>
  </p:outlineViewPr>
  <p:notesTextViewPr>
    <p:cViewPr>
      <p:scale>
        <a:sx n="3" d="2"/>
        <a:sy n="3" d="2"/>
      </p:scale>
      <p:origin x="0" y="0"/>
    </p:cViewPr>
  </p:notesTextViewPr>
  <p:sorterViewPr>
    <p:cViewPr>
      <p:scale>
        <a:sx n="130" d="100"/>
        <a:sy n="130" d="100"/>
      </p:scale>
      <p:origin x="0" y="-46614"/>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handoutMaster" Target="handoutMasters/handout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image" Target="../media/image1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434999" cy="355203"/>
          </a:xfrm>
          <a:prstGeom prst="rect">
            <a:avLst/>
          </a:prstGeom>
        </p:spPr>
        <p:txBody>
          <a:bodyPr vert="horz" lIns="99072" tIns="49536" rIns="99072" bIns="49536" rtlCol="0"/>
          <a:lstStyle>
            <a:lvl1pPr algn="l">
              <a:defRPr sz="1300"/>
            </a:lvl1pPr>
          </a:lstStyle>
          <a:p>
            <a:endParaRPr lang="en-US" dirty="0"/>
          </a:p>
        </p:txBody>
      </p:sp>
      <p:sp>
        <p:nvSpPr>
          <p:cNvPr id="3" name="Date Placeholder 2"/>
          <p:cNvSpPr>
            <a:spLocks noGrp="1"/>
          </p:cNvSpPr>
          <p:nvPr>
            <p:ph type="dt" sz="quarter" idx="1"/>
          </p:nvPr>
        </p:nvSpPr>
        <p:spPr>
          <a:xfrm>
            <a:off x="5797247" y="0"/>
            <a:ext cx="4434999" cy="355203"/>
          </a:xfrm>
          <a:prstGeom prst="rect">
            <a:avLst/>
          </a:prstGeom>
        </p:spPr>
        <p:txBody>
          <a:bodyPr vert="horz" lIns="99072" tIns="49536" rIns="99072" bIns="49536" rtlCol="0"/>
          <a:lstStyle>
            <a:lvl1pPr algn="r">
              <a:defRPr sz="1300"/>
            </a:lvl1pPr>
          </a:lstStyle>
          <a:p>
            <a:fld id="{2885CB01-6679-D646-ACB3-8B04B786C15F}" type="datetimeFigureOut">
              <a:rPr lang="en-US" smtClean="0"/>
              <a:t>10/23/2023</a:t>
            </a:fld>
            <a:endParaRPr lang="en-US" dirty="0"/>
          </a:p>
        </p:txBody>
      </p:sp>
      <p:sp>
        <p:nvSpPr>
          <p:cNvPr id="4" name="Footer Placeholder 3"/>
          <p:cNvSpPr>
            <a:spLocks noGrp="1"/>
          </p:cNvSpPr>
          <p:nvPr>
            <p:ph type="ftr" sz="quarter" idx="2"/>
          </p:nvPr>
        </p:nvSpPr>
        <p:spPr>
          <a:xfrm>
            <a:off x="2" y="6747628"/>
            <a:ext cx="4434999" cy="355203"/>
          </a:xfrm>
          <a:prstGeom prst="rect">
            <a:avLst/>
          </a:prstGeom>
        </p:spPr>
        <p:txBody>
          <a:bodyPr vert="horz" lIns="99072" tIns="49536" rIns="99072" bIns="49536" rtlCol="0" anchor="b"/>
          <a:lstStyle>
            <a:lvl1pPr algn="l">
              <a:defRPr sz="1300"/>
            </a:lvl1pPr>
          </a:lstStyle>
          <a:p>
            <a:endParaRPr lang="en-US" dirty="0"/>
          </a:p>
        </p:txBody>
      </p:sp>
      <p:sp>
        <p:nvSpPr>
          <p:cNvPr id="5" name="Slide Number Placeholder 4"/>
          <p:cNvSpPr>
            <a:spLocks noGrp="1"/>
          </p:cNvSpPr>
          <p:nvPr>
            <p:ph type="sldNum" sz="quarter" idx="3"/>
          </p:nvPr>
        </p:nvSpPr>
        <p:spPr>
          <a:xfrm>
            <a:off x="5797247" y="6747628"/>
            <a:ext cx="4434999" cy="355203"/>
          </a:xfrm>
          <a:prstGeom prst="rect">
            <a:avLst/>
          </a:prstGeom>
        </p:spPr>
        <p:txBody>
          <a:bodyPr vert="horz" lIns="99072" tIns="49536" rIns="99072" bIns="49536" rtlCol="0" anchor="b"/>
          <a:lstStyle>
            <a:lvl1pPr algn="r">
              <a:defRPr sz="13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4434998" cy="355203"/>
          </a:xfrm>
          <a:prstGeom prst="rect">
            <a:avLst/>
          </a:prstGeom>
          <a:noFill/>
          <a:ln>
            <a:noFill/>
          </a:ln>
        </p:spPr>
        <p:txBody>
          <a:bodyPr lIns="99056" tIns="99056" rIns="99056" bIns="99056" anchor="t" anchorCtr="0"/>
          <a:lstStyle>
            <a:lvl1pPr marL="0" marR="0" lvl="0" indent="0" algn="l" rtl="0">
              <a:spcBef>
                <a:spcPts val="0"/>
              </a:spcBef>
              <a:buNone/>
              <a:defRPr sz="1300" b="0" i="0" u="none" strike="noStrike" cap="none">
                <a:solidFill>
                  <a:schemeClr val="dk1"/>
                </a:solidFill>
                <a:latin typeface="Arial"/>
                <a:ea typeface="Arial"/>
                <a:cs typeface="Arial"/>
                <a:sym typeface="Arial"/>
              </a:defRPr>
            </a:lvl1pPr>
            <a:lvl2pPr marL="495362" marR="0" lvl="1" indent="0" algn="l" rtl="0">
              <a:spcBef>
                <a:spcPts val="0"/>
              </a:spcBef>
              <a:buNone/>
              <a:defRPr sz="2000" b="0" i="0" u="none" strike="noStrike" cap="none">
                <a:solidFill>
                  <a:schemeClr val="dk1"/>
                </a:solidFill>
                <a:latin typeface="Arial"/>
                <a:ea typeface="Arial"/>
                <a:cs typeface="Arial"/>
                <a:sym typeface="Arial"/>
              </a:defRPr>
            </a:lvl2pPr>
            <a:lvl3pPr marL="990723" marR="0" lvl="2" indent="0" algn="l" rtl="0">
              <a:spcBef>
                <a:spcPts val="0"/>
              </a:spcBef>
              <a:buNone/>
              <a:defRPr sz="2000" b="0" i="0" u="none" strike="noStrike" cap="none">
                <a:solidFill>
                  <a:schemeClr val="dk1"/>
                </a:solidFill>
                <a:latin typeface="Arial"/>
                <a:ea typeface="Arial"/>
                <a:cs typeface="Arial"/>
                <a:sym typeface="Arial"/>
              </a:defRPr>
            </a:lvl3pPr>
            <a:lvl4pPr marL="1486085" marR="0" lvl="3" indent="0" algn="l" rtl="0">
              <a:spcBef>
                <a:spcPts val="0"/>
              </a:spcBef>
              <a:buNone/>
              <a:defRPr sz="2000" b="0" i="0" u="none" strike="noStrike" cap="none">
                <a:solidFill>
                  <a:schemeClr val="dk1"/>
                </a:solidFill>
                <a:latin typeface="Arial"/>
                <a:ea typeface="Arial"/>
                <a:cs typeface="Arial"/>
                <a:sym typeface="Arial"/>
              </a:defRPr>
            </a:lvl4pPr>
            <a:lvl5pPr marL="1981445" marR="0" lvl="4" indent="0" algn="l" rtl="0">
              <a:spcBef>
                <a:spcPts val="0"/>
              </a:spcBef>
              <a:buNone/>
              <a:defRPr sz="2000" b="0" i="0" u="none" strike="noStrike" cap="none">
                <a:solidFill>
                  <a:schemeClr val="dk1"/>
                </a:solidFill>
                <a:latin typeface="Arial"/>
                <a:ea typeface="Arial"/>
                <a:cs typeface="Arial"/>
                <a:sym typeface="Arial"/>
              </a:defRPr>
            </a:lvl5pPr>
            <a:lvl6pPr marL="2476807" marR="0" lvl="5" indent="0" algn="l" rtl="0">
              <a:spcBef>
                <a:spcPts val="0"/>
              </a:spcBef>
              <a:buNone/>
              <a:defRPr sz="2000" b="0" i="0" u="none" strike="noStrike" cap="none">
                <a:solidFill>
                  <a:schemeClr val="dk1"/>
                </a:solidFill>
                <a:latin typeface="Arial"/>
                <a:ea typeface="Arial"/>
                <a:cs typeface="Arial"/>
                <a:sym typeface="Arial"/>
              </a:defRPr>
            </a:lvl6pPr>
            <a:lvl7pPr marL="2972169" marR="0" lvl="6" indent="0" algn="l" rtl="0">
              <a:spcBef>
                <a:spcPts val="0"/>
              </a:spcBef>
              <a:buNone/>
              <a:defRPr sz="2000" b="0" i="0" u="none" strike="noStrike" cap="none">
                <a:solidFill>
                  <a:schemeClr val="dk1"/>
                </a:solidFill>
                <a:latin typeface="Arial"/>
                <a:ea typeface="Arial"/>
                <a:cs typeface="Arial"/>
                <a:sym typeface="Arial"/>
              </a:defRPr>
            </a:lvl7pPr>
            <a:lvl8pPr marL="3467530" marR="0" lvl="7" indent="0" algn="l" rtl="0">
              <a:spcBef>
                <a:spcPts val="0"/>
              </a:spcBef>
              <a:buNone/>
              <a:defRPr sz="2000" b="0" i="0" u="none" strike="noStrike" cap="none">
                <a:solidFill>
                  <a:schemeClr val="dk1"/>
                </a:solidFill>
                <a:latin typeface="Arial"/>
                <a:ea typeface="Arial"/>
                <a:cs typeface="Arial"/>
                <a:sym typeface="Arial"/>
              </a:defRPr>
            </a:lvl8pPr>
            <a:lvl9pPr marL="3962892" marR="0" lvl="8" indent="0" algn="l" rtl="0">
              <a:spcBef>
                <a:spcPts val="0"/>
              </a:spcBef>
              <a:buNone/>
              <a:defRPr sz="20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5797245" y="0"/>
            <a:ext cx="4434998" cy="355203"/>
          </a:xfrm>
          <a:prstGeom prst="rect">
            <a:avLst/>
          </a:prstGeom>
          <a:noFill/>
          <a:ln>
            <a:noFill/>
          </a:ln>
        </p:spPr>
        <p:txBody>
          <a:bodyPr lIns="99056" tIns="99056" rIns="99056" bIns="99056" anchor="t" anchorCtr="0"/>
          <a:lstStyle>
            <a:lvl1pPr marL="0" marR="0" lvl="0" indent="0" algn="r" rtl="0">
              <a:spcBef>
                <a:spcPts val="0"/>
              </a:spcBef>
              <a:buNone/>
              <a:defRPr sz="1300" b="0" i="0" u="none" strike="noStrike" cap="none">
                <a:solidFill>
                  <a:schemeClr val="dk1"/>
                </a:solidFill>
                <a:latin typeface="Arial"/>
                <a:ea typeface="Arial"/>
                <a:cs typeface="Arial"/>
                <a:sym typeface="Arial"/>
              </a:defRPr>
            </a:lvl1pPr>
            <a:lvl2pPr marL="495362" marR="0" lvl="1" indent="0" algn="l" rtl="0">
              <a:spcBef>
                <a:spcPts val="0"/>
              </a:spcBef>
              <a:buNone/>
              <a:defRPr sz="2000" b="0" i="0" u="none" strike="noStrike" cap="none">
                <a:solidFill>
                  <a:schemeClr val="dk1"/>
                </a:solidFill>
                <a:latin typeface="Arial"/>
                <a:ea typeface="Arial"/>
                <a:cs typeface="Arial"/>
                <a:sym typeface="Arial"/>
              </a:defRPr>
            </a:lvl2pPr>
            <a:lvl3pPr marL="990723" marR="0" lvl="2" indent="0" algn="l" rtl="0">
              <a:spcBef>
                <a:spcPts val="0"/>
              </a:spcBef>
              <a:buNone/>
              <a:defRPr sz="2000" b="0" i="0" u="none" strike="noStrike" cap="none">
                <a:solidFill>
                  <a:schemeClr val="dk1"/>
                </a:solidFill>
                <a:latin typeface="Arial"/>
                <a:ea typeface="Arial"/>
                <a:cs typeface="Arial"/>
                <a:sym typeface="Arial"/>
              </a:defRPr>
            </a:lvl3pPr>
            <a:lvl4pPr marL="1486085" marR="0" lvl="3" indent="0" algn="l" rtl="0">
              <a:spcBef>
                <a:spcPts val="0"/>
              </a:spcBef>
              <a:buNone/>
              <a:defRPr sz="2000" b="0" i="0" u="none" strike="noStrike" cap="none">
                <a:solidFill>
                  <a:schemeClr val="dk1"/>
                </a:solidFill>
                <a:latin typeface="Arial"/>
                <a:ea typeface="Arial"/>
                <a:cs typeface="Arial"/>
                <a:sym typeface="Arial"/>
              </a:defRPr>
            </a:lvl4pPr>
            <a:lvl5pPr marL="1981445" marR="0" lvl="4" indent="0" algn="l" rtl="0">
              <a:spcBef>
                <a:spcPts val="0"/>
              </a:spcBef>
              <a:buNone/>
              <a:defRPr sz="2000" b="0" i="0" u="none" strike="noStrike" cap="none">
                <a:solidFill>
                  <a:schemeClr val="dk1"/>
                </a:solidFill>
                <a:latin typeface="Arial"/>
                <a:ea typeface="Arial"/>
                <a:cs typeface="Arial"/>
                <a:sym typeface="Arial"/>
              </a:defRPr>
            </a:lvl5pPr>
            <a:lvl6pPr marL="2476807" marR="0" lvl="5" indent="0" algn="l" rtl="0">
              <a:spcBef>
                <a:spcPts val="0"/>
              </a:spcBef>
              <a:buNone/>
              <a:defRPr sz="2000" b="0" i="0" u="none" strike="noStrike" cap="none">
                <a:solidFill>
                  <a:schemeClr val="dk1"/>
                </a:solidFill>
                <a:latin typeface="Arial"/>
                <a:ea typeface="Arial"/>
                <a:cs typeface="Arial"/>
                <a:sym typeface="Arial"/>
              </a:defRPr>
            </a:lvl6pPr>
            <a:lvl7pPr marL="2972169" marR="0" lvl="6" indent="0" algn="l" rtl="0">
              <a:spcBef>
                <a:spcPts val="0"/>
              </a:spcBef>
              <a:buNone/>
              <a:defRPr sz="2000" b="0" i="0" u="none" strike="noStrike" cap="none">
                <a:solidFill>
                  <a:schemeClr val="dk1"/>
                </a:solidFill>
                <a:latin typeface="Arial"/>
                <a:ea typeface="Arial"/>
                <a:cs typeface="Arial"/>
                <a:sym typeface="Arial"/>
              </a:defRPr>
            </a:lvl7pPr>
            <a:lvl8pPr marL="3467530" marR="0" lvl="7" indent="0" algn="l" rtl="0">
              <a:spcBef>
                <a:spcPts val="0"/>
              </a:spcBef>
              <a:buNone/>
              <a:defRPr sz="2000" b="0" i="0" u="none" strike="noStrike" cap="none">
                <a:solidFill>
                  <a:schemeClr val="dk1"/>
                </a:solidFill>
                <a:latin typeface="Arial"/>
                <a:ea typeface="Arial"/>
                <a:cs typeface="Arial"/>
                <a:sym typeface="Arial"/>
              </a:defRPr>
            </a:lvl8pPr>
            <a:lvl9pPr marL="3962892" marR="0" lvl="8" indent="0" algn="l" rtl="0">
              <a:spcBef>
                <a:spcPts val="0"/>
              </a:spcBef>
              <a:buNone/>
              <a:defRPr sz="20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3341688" y="533400"/>
            <a:ext cx="3551237" cy="26622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1023464" y="3374430"/>
            <a:ext cx="8187689" cy="3196829"/>
          </a:xfrm>
          <a:prstGeom prst="rect">
            <a:avLst/>
          </a:prstGeom>
          <a:noFill/>
          <a:ln>
            <a:noFill/>
          </a:ln>
        </p:spPr>
        <p:txBody>
          <a:bodyPr lIns="99056" tIns="99056" rIns="99056" bIns="99056"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1" y="6747628"/>
            <a:ext cx="4434998" cy="355203"/>
          </a:xfrm>
          <a:prstGeom prst="rect">
            <a:avLst/>
          </a:prstGeom>
          <a:noFill/>
          <a:ln>
            <a:noFill/>
          </a:ln>
        </p:spPr>
        <p:txBody>
          <a:bodyPr lIns="99056" tIns="99056" rIns="99056" bIns="99056" anchor="b" anchorCtr="0"/>
          <a:lstStyle>
            <a:lvl1pPr marL="0" marR="0" lvl="0" indent="0" algn="l" rtl="0">
              <a:spcBef>
                <a:spcPts val="0"/>
              </a:spcBef>
              <a:buNone/>
              <a:defRPr sz="1300" b="0" i="0" u="none" strike="noStrike" cap="none">
                <a:solidFill>
                  <a:schemeClr val="dk1"/>
                </a:solidFill>
                <a:latin typeface="Arial"/>
                <a:ea typeface="Arial"/>
                <a:cs typeface="Arial"/>
                <a:sym typeface="Arial"/>
              </a:defRPr>
            </a:lvl1pPr>
            <a:lvl2pPr marL="495362" marR="0" lvl="1" indent="0" algn="l" rtl="0">
              <a:spcBef>
                <a:spcPts val="0"/>
              </a:spcBef>
              <a:buNone/>
              <a:defRPr sz="2000" b="0" i="0" u="none" strike="noStrike" cap="none">
                <a:solidFill>
                  <a:schemeClr val="dk1"/>
                </a:solidFill>
                <a:latin typeface="Arial"/>
                <a:ea typeface="Arial"/>
                <a:cs typeface="Arial"/>
                <a:sym typeface="Arial"/>
              </a:defRPr>
            </a:lvl2pPr>
            <a:lvl3pPr marL="990723" marR="0" lvl="2" indent="0" algn="l" rtl="0">
              <a:spcBef>
                <a:spcPts val="0"/>
              </a:spcBef>
              <a:buNone/>
              <a:defRPr sz="2000" b="0" i="0" u="none" strike="noStrike" cap="none">
                <a:solidFill>
                  <a:schemeClr val="dk1"/>
                </a:solidFill>
                <a:latin typeface="Arial"/>
                <a:ea typeface="Arial"/>
                <a:cs typeface="Arial"/>
                <a:sym typeface="Arial"/>
              </a:defRPr>
            </a:lvl3pPr>
            <a:lvl4pPr marL="1486085" marR="0" lvl="3" indent="0" algn="l" rtl="0">
              <a:spcBef>
                <a:spcPts val="0"/>
              </a:spcBef>
              <a:buNone/>
              <a:defRPr sz="2000" b="0" i="0" u="none" strike="noStrike" cap="none">
                <a:solidFill>
                  <a:schemeClr val="dk1"/>
                </a:solidFill>
                <a:latin typeface="Arial"/>
                <a:ea typeface="Arial"/>
                <a:cs typeface="Arial"/>
                <a:sym typeface="Arial"/>
              </a:defRPr>
            </a:lvl4pPr>
            <a:lvl5pPr marL="1981445" marR="0" lvl="4" indent="0" algn="l" rtl="0">
              <a:spcBef>
                <a:spcPts val="0"/>
              </a:spcBef>
              <a:buNone/>
              <a:defRPr sz="2000" b="0" i="0" u="none" strike="noStrike" cap="none">
                <a:solidFill>
                  <a:schemeClr val="dk1"/>
                </a:solidFill>
                <a:latin typeface="Arial"/>
                <a:ea typeface="Arial"/>
                <a:cs typeface="Arial"/>
                <a:sym typeface="Arial"/>
              </a:defRPr>
            </a:lvl5pPr>
            <a:lvl6pPr marL="2476807" marR="0" lvl="5" indent="0" algn="l" rtl="0">
              <a:spcBef>
                <a:spcPts val="0"/>
              </a:spcBef>
              <a:buNone/>
              <a:defRPr sz="2000" b="0" i="0" u="none" strike="noStrike" cap="none">
                <a:solidFill>
                  <a:schemeClr val="dk1"/>
                </a:solidFill>
                <a:latin typeface="Arial"/>
                <a:ea typeface="Arial"/>
                <a:cs typeface="Arial"/>
                <a:sym typeface="Arial"/>
              </a:defRPr>
            </a:lvl6pPr>
            <a:lvl7pPr marL="2972169" marR="0" lvl="6" indent="0" algn="l" rtl="0">
              <a:spcBef>
                <a:spcPts val="0"/>
              </a:spcBef>
              <a:buNone/>
              <a:defRPr sz="2000" b="0" i="0" u="none" strike="noStrike" cap="none">
                <a:solidFill>
                  <a:schemeClr val="dk1"/>
                </a:solidFill>
                <a:latin typeface="Arial"/>
                <a:ea typeface="Arial"/>
                <a:cs typeface="Arial"/>
                <a:sym typeface="Arial"/>
              </a:defRPr>
            </a:lvl7pPr>
            <a:lvl8pPr marL="3467530" marR="0" lvl="7" indent="0" algn="l" rtl="0">
              <a:spcBef>
                <a:spcPts val="0"/>
              </a:spcBef>
              <a:buNone/>
              <a:defRPr sz="2000" b="0" i="0" u="none" strike="noStrike" cap="none">
                <a:solidFill>
                  <a:schemeClr val="dk1"/>
                </a:solidFill>
                <a:latin typeface="Arial"/>
                <a:ea typeface="Arial"/>
                <a:cs typeface="Arial"/>
                <a:sym typeface="Arial"/>
              </a:defRPr>
            </a:lvl8pPr>
            <a:lvl9pPr marL="3962892" marR="0" lvl="8" indent="0" algn="l" rtl="0">
              <a:spcBef>
                <a:spcPts val="0"/>
              </a:spcBef>
              <a:buNone/>
              <a:defRPr sz="20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5797245" y="6747628"/>
            <a:ext cx="4434998" cy="355203"/>
          </a:xfrm>
          <a:prstGeom prst="rect">
            <a:avLst/>
          </a:prstGeom>
          <a:noFill/>
          <a:ln>
            <a:noFill/>
          </a:ln>
        </p:spPr>
        <p:txBody>
          <a:bodyPr lIns="99056" tIns="49515" rIns="99056" bIns="49515" anchor="b" anchorCtr="0">
            <a:noAutofit/>
          </a:bodyPr>
          <a:lstStyle/>
          <a:p>
            <a:pPr algn="r">
              <a:buSzPct val="25000"/>
            </a:pPr>
            <a:fld id="{00000000-1234-1234-1234-123412341234}" type="slidenum">
              <a:rPr lang="en-US" sz="1300" smtClean="0">
                <a:solidFill>
                  <a:schemeClr val="dk1"/>
                </a:solidFill>
              </a:rPr>
              <a:pPr algn="r">
                <a:buSzPct val="25000"/>
              </a:pPr>
              <a:t>‹#›</a:t>
            </a:fld>
            <a:endParaRPr lang="en-US" sz="1300" dirty="0">
              <a:solidFill>
                <a:schemeClr val="dk1"/>
              </a:solidFil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300">
                <a:solidFill>
                  <a:schemeClr val="dk1"/>
                </a:solidFill>
              </a:rPr>
              <a:pPr algn="r">
                <a:buSzPct val="25000"/>
              </a:pPr>
              <a:t>1</a:t>
            </a:fld>
            <a:endParaRPr lang="en-US" sz="1300" dirty="0">
              <a:solidFill>
                <a:schemeClr val="dk1"/>
              </a:solidFill>
            </a:endParaRPr>
          </a:p>
        </p:txBody>
      </p:sp>
    </p:spTree>
    <p:extLst>
      <p:ext uri="{BB962C8B-B14F-4D97-AF65-F5344CB8AC3E}">
        <p14:creationId xmlns:p14="http://schemas.microsoft.com/office/powerpoint/2010/main" val="2679431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11</a:t>
            </a:fld>
            <a:endParaRPr lang="en-US" sz="1200" dirty="0">
              <a:solidFill>
                <a:schemeClr val="dk1"/>
              </a:solidFill>
            </a:endParaRPr>
          </a:p>
        </p:txBody>
      </p:sp>
    </p:spTree>
    <p:extLst>
      <p:ext uri="{BB962C8B-B14F-4D97-AF65-F5344CB8AC3E}">
        <p14:creationId xmlns:p14="http://schemas.microsoft.com/office/powerpoint/2010/main" val="51680105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153</a:t>
            </a:fld>
            <a:endParaRPr lang="en-US" altLang="zh-CN"/>
          </a:p>
        </p:txBody>
      </p:sp>
    </p:spTree>
    <p:extLst>
      <p:ext uri="{BB962C8B-B14F-4D97-AF65-F5344CB8AC3E}">
        <p14:creationId xmlns:p14="http://schemas.microsoft.com/office/powerpoint/2010/main" val="375523404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156</a:t>
            </a:fld>
            <a:endParaRPr lang="en-US" sz="1300" dirty="0">
              <a:solidFill>
                <a:schemeClr val="dk1"/>
              </a:solidFill>
            </a:endParaRPr>
          </a:p>
        </p:txBody>
      </p:sp>
    </p:spTree>
    <p:extLst>
      <p:ext uri="{BB962C8B-B14F-4D97-AF65-F5344CB8AC3E}">
        <p14:creationId xmlns:p14="http://schemas.microsoft.com/office/powerpoint/2010/main" val="13262318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710248" y="4459526"/>
            <a:ext cx="5681980" cy="4224814"/>
          </a:xfrm>
          <a:prstGeom prst="rect">
            <a:avLst/>
          </a:prstGeom>
        </p:spPr>
        <p:txBody>
          <a:bodyPr lIns="94213" tIns="94213" rIns="94213" bIns="94213" anchor="t" anchorCtr="0">
            <a:noAutofit/>
          </a:bodyPr>
          <a:lstStyle/>
          <a:p>
            <a:endParaRPr dirty="0"/>
          </a:p>
        </p:txBody>
      </p:sp>
      <p:sp>
        <p:nvSpPr>
          <p:cNvPr id="383" name="Shape 383"/>
          <p:cNvSpPr txBox="1">
            <a:spLocks noGrp="1"/>
          </p:cNvSpPr>
          <p:nvPr>
            <p:ph type="sldNum" idx="12"/>
          </p:nvPr>
        </p:nvSpPr>
        <p:spPr>
          <a:xfrm>
            <a:off x="4023091" y="8917422"/>
            <a:ext cx="3077739" cy="469424"/>
          </a:xfrm>
          <a:prstGeom prst="rect">
            <a:avLst/>
          </a:prstGeom>
        </p:spPr>
        <p:txBody>
          <a:bodyPr lIns="94213" tIns="47094" rIns="94213" bIns="47094" anchor="b" anchorCtr="0">
            <a:noAutofit/>
          </a:bodyPr>
          <a:lstStyle/>
          <a:p>
            <a:pPr>
              <a:buClr>
                <a:srgbClr val="000000"/>
              </a:buClr>
              <a:buSzPct val="25000"/>
            </a:pPr>
            <a:fld id="{00000000-1234-1234-1234-123412341234}" type="slidenum">
              <a:rPr lang="en-US"/>
              <a:pPr>
                <a:buClr>
                  <a:srgbClr val="000000"/>
                </a:buClr>
                <a:buSzPct val="25000"/>
              </a:pPr>
              <a:t>158</a:t>
            </a:fld>
            <a:endParaRPr lang="en-US" dirty="0"/>
          </a:p>
        </p:txBody>
      </p:sp>
    </p:spTree>
    <p:extLst>
      <p:ext uri="{BB962C8B-B14F-4D97-AF65-F5344CB8AC3E}">
        <p14:creationId xmlns:p14="http://schemas.microsoft.com/office/powerpoint/2010/main" val="2236350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12</a:t>
            </a:fld>
            <a:endParaRPr lang="en-US" sz="1200" dirty="0">
              <a:solidFill>
                <a:schemeClr val="dk1"/>
              </a:solidFill>
            </a:endParaRPr>
          </a:p>
        </p:txBody>
      </p:sp>
    </p:spTree>
    <p:extLst>
      <p:ext uri="{BB962C8B-B14F-4D97-AF65-F5344CB8AC3E}">
        <p14:creationId xmlns:p14="http://schemas.microsoft.com/office/powerpoint/2010/main" val="2324568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13</a:t>
            </a:fld>
            <a:endParaRPr lang="en-US" sz="1200" dirty="0">
              <a:solidFill>
                <a:schemeClr val="dk1"/>
              </a:solidFill>
            </a:endParaRPr>
          </a:p>
        </p:txBody>
      </p:sp>
    </p:spTree>
    <p:extLst>
      <p:ext uri="{BB962C8B-B14F-4D97-AF65-F5344CB8AC3E}">
        <p14:creationId xmlns:p14="http://schemas.microsoft.com/office/powerpoint/2010/main" val="4285828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14</a:t>
            </a:fld>
            <a:endParaRPr lang="en-US" sz="1200" dirty="0">
              <a:solidFill>
                <a:schemeClr val="dk1"/>
              </a:solidFill>
            </a:endParaRPr>
          </a:p>
        </p:txBody>
      </p:sp>
    </p:spTree>
    <p:extLst>
      <p:ext uri="{BB962C8B-B14F-4D97-AF65-F5344CB8AC3E}">
        <p14:creationId xmlns:p14="http://schemas.microsoft.com/office/powerpoint/2010/main" val="817358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15</a:t>
            </a:fld>
            <a:endParaRPr lang="en-US" sz="1300" dirty="0">
              <a:solidFill>
                <a:schemeClr val="dk1"/>
              </a:solidFill>
            </a:endParaRPr>
          </a:p>
        </p:txBody>
      </p:sp>
    </p:spTree>
    <p:extLst>
      <p:ext uri="{BB962C8B-B14F-4D97-AF65-F5344CB8AC3E}">
        <p14:creationId xmlns:p14="http://schemas.microsoft.com/office/powerpoint/2010/main" val="230519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16</a:t>
            </a:fld>
            <a:endParaRPr lang="en-US" sz="1200" dirty="0">
              <a:solidFill>
                <a:schemeClr val="dk1"/>
              </a:solidFill>
            </a:endParaRPr>
          </a:p>
        </p:txBody>
      </p:sp>
    </p:spTree>
    <p:extLst>
      <p:ext uri="{BB962C8B-B14F-4D97-AF65-F5344CB8AC3E}">
        <p14:creationId xmlns:p14="http://schemas.microsoft.com/office/powerpoint/2010/main" val="3621442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zh-CN" dirty="0">
                <a:ea typeface="宋体" panose="02010600030101010101" pitchFamily="2" charset="-122"/>
              </a:rPr>
              <a:t>Rare in the Link layer as NICs run at “wire speed”</a:t>
            </a:r>
          </a:p>
          <a:p>
            <a:pPr lvl="2"/>
            <a:r>
              <a:rPr lang="en-US" altLang="zh-CN" dirty="0">
                <a:ea typeface="宋体" panose="02010600030101010101" pitchFamily="2" charset="-122"/>
              </a:rPr>
              <a:t>Receiver can take data as fast as it can be sent </a:t>
            </a:r>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17</a:t>
            </a:fld>
            <a:endParaRPr lang="en-US" sz="1200" dirty="0">
              <a:solidFill>
                <a:schemeClr val="dk1"/>
              </a:solidFill>
            </a:endParaRPr>
          </a:p>
        </p:txBody>
      </p:sp>
    </p:spTree>
    <p:extLst>
      <p:ext uri="{BB962C8B-B14F-4D97-AF65-F5344CB8AC3E}">
        <p14:creationId xmlns:p14="http://schemas.microsoft.com/office/powerpoint/2010/main" val="377489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18</a:t>
            </a:fld>
            <a:endParaRPr lang="en-US" altLang="zh-CN"/>
          </a:p>
        </p:txBody>
      </p:sp>
    </p:spTree>
    <p:extLst>
      <p:ext uri="{BB962C8B-B14F-4D97-AF65-F5344CB8AC3E}">
        <p14:creationId xmlns:p14="http://schemas.microsoft.com/office/powerpoint/2010/main" val="115988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6226A89-3D0F-43BD-B0D3-CC1FFB3F4708}" type="slidenum">
              <a:rPr lang="en-US" altLang="zh-CN" smtClean="0"/>
              <a:t>21</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altLang="zh-CN" sz="1200" dirty="0"/>
              <a:t>If there are more than d bit flips, then the received codeword may be closer to another valid codeword than the codeword that was sent. For example, sending 0000000000 with 2 flips might give 1100000000 which is closest to 0000000000, correcting the error. But with 3 flips 1110000000 might be received, which is closest to 1111100000, which is still an error.</a:t>
            </a:r>
            <a:endParaRPr lang="en-US" altLang="zh-CN" dirty="0">
              <a:ea typeface="宋体" panose="02010600030101010101" pitchFamily="2" charset="-122"/>
            </a:endParaRPr>
          </a:p>
          <a:p>
            <a:pPr eaLnBrk="1" hangingPunct="1">
              <a:spcBef>
                <a:spcPct val="0"/>
              </a:spcBef>
            </a:pPr>
            <a:endParaRPr lang="en-US" altLang="zh-CN" dirty="0"/>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6226A89-3D0F-43BD-B0D3-CC1FFB3F4708}" type="slidenum">
              <a:rPr lang="en-US" altLang="zh-CN" smtClean="0"/>
              <a:t>22</a:t>
            </a:fld>
            <a:endParaRPr lang="en-US" altLang="zh-CN"/>
          </a:p>
        </p:txBody>
      </p:sp>
    </p:spTree>
    <p:extLst>
      <p:ext uri="{BB962C8B-B14F-4D97-AF65-F5344CB8AC3E}">
        <p14:creationId xmlns:p14="http://schemas.microsoft.com/office/powerpoint/2010/main" val="3010203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2</a:t>
            </a:fld>
            <a:endParaRPr lang="en-US" sz="1300" dirty="0">
              <a:solidFill>
                <a:schemeClr val="dk1"/>
              </a:solidFill>
            </a:endParaRPr>
          </a:p>
        </p:txBody>
      </p:sp>
    </p:spTree>
    <p:extLst>
      <p:ext uri="{BB962C8B-B14F-4D97-AF65-F5344CB8AC3E}">
        <p14:creationId xmlns:p14="http://schemas.microsoft.com/office/powerpoint/2010/main" val="124717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26</a:t>
            </a:fld>
            <a:endParaRPr lang="en-US" sz="1200" dirty="0">
              <a:solidFill>
                <a:schemeClr val="dk1"/>
              </a:solidFill>
            </a:endParaRPr>
          </a:p>
        </p:txBody>
      </p:sp>
    </p:spTree>
    <p:extLst>
      <p:ext uri="{BB962C8B-B14F-4D97-AF65-F5344CB8AC3E}">
        <p14:creationId xmlns:p14="http://schemas.microsoft.com/office/powerpoint/2010/main" val="1448546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27</a:t>
            </a:fld>
            <a:endParaRPr lang="en-US" sz="1200" dirty="0">
              <a:solidFill>
                <a:schemeClr val="dk1"/>
              </a:solidFill>
            </a:endParaRPr>
          </a:p>
        </p:txBody>
      </p:sp>
    </p:spTree>
    <p:extLst>
      <p:ext uri="{BB962C8B-B14F-4D97-AF65-F5344CB8AC3E}">
        <p14:creationId xmlns:p14="http://schemas.microsoft.com/office/powerpoint/2010/main" val="4043855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DDD5D8B-B9B6-4050-8462-FFC9E43EEBB5}" type="slidenum">
              <a:rPr lang="en-US" altLang="zh-CN"/>
              <a:t>31</a:t>
            </a:fld>
            <a:endParaRPr lang="en-US" altLang="zh-CN"/>
          </a:p>
        </p:txBody>
      </p:sp>
      <p:sp>
        <p:nvSpPr>
          <p:cNvPr id="958466" name="Rectangle 2"/>
          <p:cNvSpPr>
            <a:spLocks noGrp="1" noRot="1" noChangeAspect="1" noChangeArrowheads="1" noTextEdit="1"/>
          </p:cNvSpPr>
          <p:nvPr>
            <p:ph type="sldImg"/>
          </p:nvPr>
        </p:nvSpPr>
        <p:spPr/>
      </p:sp>
      <p:sp>
        <p:nvSpPr>
          <p:cNvPr id="958467"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931A146-43FF-4744-8108-4F31E87281A6}" type="slidenum">
              <a:rPr lang="en-US" altLang="zh-CN"/>
              <a:t>32</a:t>
            </a:fld>
            <a:endParaRPr lang="en-US" altLang="zh-CN"/>
          </a:p>
        </p:txBody>
      </p:sp>
      <p:sp>
        <p:nvSpPr>
          <p:cNvPr id="960514" name="Rectangle 2"/>
          <p:cNvSpPr>
            <a:spLocks noGrp="1" noRot="1" noChangeAspect="1" noChangeArrowheads="1" noTextEdit="1"/>
          </p:cNvSpPr>
          <p:nvPr>
            <p:ph type="sldImg"/>
          </p:nvPr>
        </p:nvSpPr>
        <p:spPr/>
      </p:sp>
      <p:sp>
        <p:nvSpPr>
          <p:cNvPr id="9605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048600B-746B-416E-90C7-2070567BCDF2}" type="slidenum">
              <a:rPr lang="en-US" altLang="zh-CN"/>
              <a:t>33</a:t>
            </a:fld>
            <a:endParaRPr lang="en-US" altLang="zh-CN"/>
          </a:p>
        </p:txBody>
      </p:sp>
      <p:sp>
        <p:nvSpPr>
          <p:cNvPr id="962562" name="Rectangle 2"/>
          <p:cNvSpPr>
            <a:spLocks noGrp="1" noRot="1" noChangeAspect="1" noChangeArrowheads="1" noTextEdit="1"/>
          </p:cNvSpPr>
          <p:nvPr>
            <p:ph type="sldImg"/>
          </p:nvPr>
        </p:nvSpPr>
        <p:spPr/>
      </p:sp>
      <p:sp>
        <p:nvSpPr>
          <p:cNvPr id="9625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35</a:t>
            </a:fld>
            <a:endParaRPr lang="en-US" sz="1200" dirty="0">
              <a:solidFill>
                <a:schemeClr val="dk1"/>
              </a:solidFill>
            </a:endParaRPr>
          </a:p>
        </p:txBody>
      </p:sp>
    </p:spTree>
    <p:extLst>
      <p:ext uri="{BB962C8B-B14F-4D97-AF65-F5344CB8AC3E}">
        <p14:creationId xmlns:p14="http://schemas.microsoft.com/office/powerpoint/2010/main" val="295200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36</a:t>
            </a:fld>
            <a:endParaRPr lang="en-US" sz="1200" dirty="0">
              <a:solidFill>
                <a:schemeClr val="dk1"/>
              </a:solidFill>
            </a:endParaRPr>
          </a:p>
        </p:txBody>
      </p:sp>
    </p:spTree>
    <p:extLst>
      <p:ext uri="{BB962C8B-B14F-4D97-AF65-F5344CB8AC3E}">
        <p14:creationId xmlns:p14="http://schemas.microsoft.com/office/powerpoint/2010/main" val="2410421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37</a:t>
            </a:fld>
            <a:endParaRPr lang="en-US" sz="1200" dirty="0">
              <a:solidFill>
                <a:schemeClr val="dk1"/>
              </a:solidFill>
            </a:endParaRPr>
          </a:p>
        </p:txBody>
      </p:sp>
    </p:spTree>
    <p:extLst>
      <p:ext uri="{BB962C8B-B14F-4D97-AF65-F5344CB8AC3E}">
        <p14:creationId xmlns:p14="http://schemas.microsoft.com/office/powerpoint/2010/main" val="3877867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38</a:t>
            </a:fld>
            <a:endParaRPr lang="en-US" sz="1200" dirty="0">
              <a:solidFill>
                <a:schemeClr val="dk1"/>
              </a:solidFill>
            </a:endParaRPr>
          </a:p>
        </p:txBody>
      </p:sp>
    </p:spTree>
    <p:extLst>
      <p:ext uri="{BB962C8B-B14F-4D97-AF65-F5344CB8AC3E}">
        <p14:creationId xmlns:p14="http://schemas.microsoft.com/office/powerpoint/2010/main" val="27738346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791DF64-B498-40F5-B653-E9A0CB93D094}" type="slidenum">
              <a:rPr lang="en-US" altLang="zh-CN"/>
              <a:t>42</a:t>
            </a:fld>
            <a:endParaRPr lang="en-US" altLang="zh-CN"/>
          </a:p>
        </p:txBody>
      </p:sp>
      <p:sp>
        <p:nvSpPr>
          <p:cNvPr id="942082" name="Rectangle 2"/>
          <p:cNvSpPr>
            <a:spLocks noGrp="1" noRot="1" noChangeAspect="1" noChangeArrowheads="1" noTextEdit="1"/>
          </p:cNvSpPr>
          <p:nvPr>
            <p:ph type="sldImg"/>
          </p:nvPr>
        </p:nvSpPr>
        <p:spPr/>
      </p:sp>
      <p:sp>
        <p:nvSpPr>
          <p:cNvPr id="9420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5F13356-2B5C-4B61-B92C-20D90975D1B8}" type="slidenum">
              <a:rPr lang="en-US" altLang="zh-CN" smtClean="0"/>
              <a:t>3</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a typeface="宋体" panose="02010600030101010101" pitchFamily="2" charset="-122"/>
              </a:rPr>
              <a:t>Immaterial:</a:t>
            </a:r>
            <a:r>
              <a:rPr lang="zh-CN" altLang="en-US" dirty="0">
                <a:ea typeface="宋体" panose="02010600030101010101" pitchFamily="2" charset="-122"/>
              </a:rPr>
              <a:t>无关紧要的</a:t>
            </a:r>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48</a:t>
            </a:fld>
            <a:endParaRPr lang="en-US" sz="1300" dirty="0">
              <a:solidFill>
                <a:schemeClr val="dk1"/>
              </a:solidFill>
            </a:endParaRPr>
          </a:p>
        </p:txBody>
      </p:sp>
    </p:spTree>
    <p:extLst>
      <p:ext uri="{BB962C8B-B14F-4D97-AF65-F5344CB8AC3E}">
        <p14:creationId xmlns:p14="http://schemas.microsoft.com/office/powerpoint/2010/main" val="4040903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49</a:t>
            </a:fld>
            <a:endParaRPr lang="en-US" sz="1300" dirty="0">
              <a:solidFill>
                <a:schemeClr val="dk1"/>
              </a:solidFill>
            </a:endParaRPr>
          </a:p>
        </p:txBody>
      </p:sp>
    </p:spTree>
    <p:extLst>
      <p:ext uri="{BB962C8B-B14F-4D97-AF65-F5344CB8AC3E}">
        <p14:creationId xmlns:p14="http://schemas.microsoft.com/office/powerpoint/2010/main" val="32891667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dirty="0">
                <a:solidFill>
                  <a:srgbClr val="4D4D4D"/>
                </a:solidFill>
                <a:latin typeface="微软雅黑" panose="020B0503020204020204" pitchFamily="34" charset="-122"/>
                <a:ea typeface="微软雅黑" panose="020B0503020204020204" pitchFamily="34" charset="-122"/>
              </a:rPr>
              <a:t>旨在改进 </a:t>
            </a:r>
            <a:r>
              <a:rPr lang="en-US" altLang="zh-CN" sz="1200" dirty="0">
                <a:solidFill>
                  <a:srgbClr val="4D4D4D"/>
                </a:solidFill>
                <a:latin typeface="微软雅黑" panose="020B0503020204020204" pitchFamily="34" charset="-122"/>
                <a:ea typeface="微软雅黑" panose="020B0503020204020204" pitchFamily="34" charset="-122"/>
              </a:rPr>
              <a:t>Fletcher Checksum</a:t>
            </a:r>
            <a:r>
              <a:rPr lang="zh-CN" altLang="en-US" sz="1200" dirty="0">
                <a:solidFill>
                  <a:srgbClr val="4D4D4D"/>
                </a:solidFill>
                <a:latin typeface="微软雅黑" panose="020B0503020204020204" pitchFamily="34" charset="-122"/>
                <a:ea typeface="微软雅黑" panose="020B0503020204020204" pitchFamily="34" charset="-122"/>
              </a:rPr>
              <a:t>。</a:t>
            </a:r>
            <a:r>
              <a:rPr lang="en-US" altLang="zh-CN" sz="1200" dirty="0">
                <a:solidFill>
                  <a:srgbClr val="4D4D4D"/>
                </a:solidFill>
                <a:latin typeface="微软雅黑" panose="020B0503020204020204" pitchFamily="34" charset="-122"/>
                <a:ea typeface="微软雅黑" panose="020B0503020204020204" pitchFamily="34" charset="-122"/>
              </a:rPr>
              <a:t>Adler</a:t>
            </a:r>
            <a:r>
              <a:rPr lang="zh-CN" altLang="en-US" sz="1200" dirty="0">
                <a:solidFill>
                  <a:srgbClr val="4D4D4D"/>
                </a:solidFill>
                <a:latin typeface="微软雅黑" panose="020B0503020204020204" pitchFamily="34" charset="-122"/>
                <a:ea typeface="微软雅黑" panose="020B0503020204020204" pitchFamily="34" charset="-122"/>
              </a:rPr>
              <a:t>校验和使用质数作为模数，比如</a:t>
            </a:r>
            <a:r>
              <a:rPr lang="en-US" altLang="zh-CN" sz="1200" dirty="0">
                <a:solidFill>
                  <a:srgbClr val="4D4D4D"/>
                </a:solidFill>
                <a:latin typeface="微软雅黑" panose="020B0503020204020204" pitchFamily="34" charset="-122"/>
                <a:ea typeface="微软雅黑" panose="020B0503020204020204" pitchFamily="34" charset="-122"/>
              </a:rPr>
              <a:t>251</a:t>
            </a:r>
            <a:r>
              <a:rPr lang="zh-CN" altLang="en-US" sz="1200" dirty="0">
                <a:solidFill>
                  <a:srgbClr val="4D4D4D"/>
                </a:solidFill>
                <a:latin typeface="微软雅黑" panose="020B0503020204020204" pitchFamily="34" charset="-122"/>
                <a:ea typeface="微软雅黑" panose="020B0503020204020204" pitchFamily="34" charset="-122"/>
              </a:rPr>
              <a:t>（</a:t>
            </a:r>
            <a:r>
              <a:rPr lang="en-US" altLang="zh-CN" sz="1200" dirty="0">
                <a:solidFill>
                  <a:srgbClr val="4D4D4D"/>
                </a:solidFill>
                <a:latin typeface="微软雅黑" panose="020B0503020204020204" pitchFamily="34" charset="-122"/>
                <a:ea typeface="微软雅黑" panose="020B0503020204020204" pitchFamily="34" charset="-122"/>
              </a:rPr>
              <a:t>Fletcher</a:t>
            </a:r>
            <a:r>
              <a:rPr lang="zh-CN" altLang="en-US" sz="1200" dirty="0">
                <a:solidFill>
                  <a:srgbClr val="4D4D4D"/>
                </a:solidFill>
                <a:latin typeface="微软雅黑" panose="020B0503020204020204" pitchFamily="34" charset="-122"/>
                <a:ea typeface="微软雅黑" panose="020B0503020204020204" pitchFamily="34" charset="-122"/>
              </a:rPr>
              <a:t> </a:t>
            </a:r>
            <a:r>
              <a:rPr lang="en-US" altLang="zh-CN" sz="1200" dirty="0">
                <a:solidFill>
                  <a:srgbClr val="4D4D4D"/>
                </a:solidFill>
                <a:latin typeface="微软雅黑" panose="020B0503020204020204" pitchFamily="34" charset="-122"/>
                <a:ea typeface="微软雅黑" panose="020B0503020204020204" pitchFamily="34" charset="-122"/>
              </a:rPr>
              <a:t>256</a:t>
            </a:r>
            <a:r>
              <a:rPr lang="zh-CN" altLang="en-US" sz="1200" dirty="0">
                <a:solidFill>
                  <a:srgbClr val="4D4D4D"/>
                </a:solidFill>
                <a:latin typeface="微软雅黑" panose="020B0503020204020204" pitchFamily="34" charset="-122"/>
                <a:ea typeface="微软雅黑" panose="020B0503020204020204" pitchFamily="34" charset="-122"/>
              </a:rPr>
              <a:t>）， </a:t>
            </a:r>
            <a:r>
              <a:rPr lang="en-US" altLang="zh-CN" sz="1200" dirty="0">
                <a:solidFill>
                  <a:srgbClr val="4D4D4D"/>
                </a:solidFill>
                <a:latin typeface="微软雅黑" panose="020B0503020204020204" pitchFamily="34" charset="-122"/>
                <a:ea typeface="微软雅黑" panose="020B0503020204020204" pitchFamily="34" charset="-122"/>
              </a:rPr>
              <a:t>65521</a:t>
            </a:r>
            <a:r>
              <a:rPr lang="zh-CN" altLang="en-US" sz="1200" dirty="0">
                <a:solidFill>
                  <a:srgbClr val="4D4D4D"/>
                </a:solidFill>
                <a:latin typeface="微软雅黑" panose="020B0503020204020204" pitchFamily="34" charset="-122"/>
                <a:ea typeface="微软雅黑" panose="020B0503020204020204" pitchFamily="34" charset="-122"/>
              </a:rPr>
              <a:t>（</a:t>
            </a:r>
            <a:r>
              <a:rPr lang="en-US" altLang="zh-CN" sz="1200" dirty="0">
                <a:solidFill>
                  <a:srgbClr val="4D4D4D"/>
                </a:solidFill>
                <a:latin typeface="微软雅黑" panose="020B0503020204020204" pitchFamily="34" charset="-122"/>
                <a:ea typeface="微软雅黑" panose="020B0503020204020204" pitchFamily="34" charset="-122"/>
              </a:rPr>
              <a:t>Fletcher 65536</a:t>
            </a:r>
            <a:r>
              <a:rPr lang="zh-CN" altLang="en-US" sz="1200" dirty="0">
                <a:solidFill>
                  <a:srgbClr val="4D4D4D"/>
                </a:solidFill>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50</a:t>
            </a:fld>
            <a:endParaRPr lang="en-US" sz="1300" dirty="0">
              <a:solidFill>
                <a:schemeClr val="dk1"/>
              </a:solidFill>
            </a:endParaRPr>
          </a:p>
        </p:txBody>
      </p:sp>
    </p:spTree>
    <p:extLst>
      <p:ext uri="{BB962C8B-B14F-4D97-AF65-F5344CB8AC3E}">
        <p14:creationId xmlns:p14="http://schemas.microsoft.com/office/powerpoint/2010/main" val="2744000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E037F62-AF99-4C3B-8C3E-0E49D88245EE}" type="slidenum">
              <a:rPr lang="en-US" altLang="zh-CN"/>
              <a:t>52</a:t>
            </a:fld>
            <a:endParaRPr lang="en-US" altLang="zh-CN"/>
          </a:p>
        </p:txBody>
      </p:sp>
      <p:sp>
        <p:nvSpPr>
          <p:cNvPr id="925698" name="Rectangle 2"/>
          <p:cNvSpPr>
            <a:spLocks noGrp="1" noRot="1" noChangeAspect="1" noChangeArrowheads="1" noTextEdit="1"/>
          </p:cNvSpPr>
          <p:nvPr>
            <p:ph type="sldImg"/>
          </p:nvPr>
        </p:nvSpPr>
        <p:spPr/>
      </p:sp>
      <p:sp>
        <p:nvSpPr>
          <p:cNvPr id="9256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E037F62-AF99-4C3B-8C3E-0E49D88245EE}" type="slidenum">
              <a:rPr lang="en-US" altLang="zh-CN"/>
              <a:t>53</a:t>
            </a:fld>
            <a:endParaRPr lang="en-US" altLang="zh-CN"/>
          </a:p>
        </p:txBody>
      </p:sp>
      <p:sp>
        <p:nvSpPr>
          <p:cNvPr id="925698" name="Rectangle 2"/>
          <p:cNvSpPr>
            <a:spLocks noGrp="1" noRot="1" noChangeAspect="1" noChangeArrowheads="1" noTextEdit="1"/>
          </p:cNvSpPr>
          <p:nvPr>
            <p:ph type="sldImg"/>
          </p:nvPr>
        </p:nvSpPr>
        <p:spPr/>
      </p:sp>
      <p:sp>
        <p:nvSpPr>
          <p:cNvPr id="925699" name="Rectangle 3"/>
          <p:cNvSpPr>
            <a:spLocks noGrp="1" noChangeArrowheads="1"/>
          </p:cNvSpPr>
          <p:nvPr>
            <p:ph type="body" idx="1"/>
          </p:nvPr>
        </p:nvSpPr>
        <p:spPr/>
        <p:txBody>
          <a:bodyPr/>
          <a:lstStyle/>
          <a:p>
            <a:pPr algn="l"/>
            <a:r>
              <a:rPr lang="en-US" altLang="zh-CN" b="0" i="0" dirty="0">
                <a:solidFill>
                  <a:srgbClr val="4D4D4D"/>
                </a:solidFill>
                <a:effectLst/>
                <a:latin typeface="-apple-system"/>
              </a:rPr>
              <a:t>CRC</a:t>
            </a:r>
            <a:r>
              <a:rPr lang="zh-CN" altLang="en-US" b="0" i="0" dirty="0">
                <a:solidFill>
                  <a:srgbClr val="4D4D4D"/>
                </a:solidFill>
                <a:effectLst/>
                <a:latin typeface="-apple-system"/>
              </a:rPr>
              <a:t>分为以下几种标准：</a:t>
            </a:r>
          </a:p>
          <a:p>
            <a:pPr algn="l">
              <a:buFont typeface="Arial" panose="020B0604020202020204" pitchFamily="34" charset="0"/>
              <a:buChar char="•"/>
            </a:pPr>
            <a:r>
              <a:rPr lang="en-US" altLang="zh-CN" b="0" i="0" dirty="0">
                <a:effectLst/>
                <a:latin typeface="-apple-system"/>
              </a:rPr>
              <a:t>CRC-12</a:t>
            </a:r>
            <a:r>
              <a:rPr lang="zh-CN" altLang="en-US" b="0" i="0" dirty="0">
                <a:effectLst/>
                <a:latin typeface="-apple-system"/>
              </a:rPr>
              <a:t>码</a:t>
            </a:r>
          </a:p>
          <a:p>
            <a:pPr algn="l">
              <a:buFont typeface="Arial" panose="020B0604020202020204" pitchFamily="34" charset="0"/>
              <a:buChar char="•"/>
            </a:pPr>
            <a:r>
              <a:rPr lang="en-US" altLang="zh-CN" b="0" i="0" dirty="0">
                <a:effectLst/>
                <a:latin typeface="-apple-system"/>
              </a:rPr>
              <a:t>CRC-16</a:t>
            </a:r>
            <a:r>
              <a:rPr lang="zh-CN" altLang="en-US" b="0" i="0" dirty="0">
                <a:effectLst/>
                <a:latin typeface="-apple-system"/>
              </a:rPr>
              <a:t>码</a:t>
            </a:r>
          </a:p>
          <a:p>
            <a:pPr algn="l">
              <a:buFont typeface="Arial" panose="020B0604020202020204" pitchFamily="34" charset="0"/>
              <a:buChar char="•"/>
            </a:pPr>
            <a:r>
              <a:rPr lang="en-US" altLang="zh-CN" b="0" i="0" dirty="0">
                <a:effectLst/>
                <a:latin typeface="-apple-system"/>
              </a:rPr>
              <a:t>CRC-CCITT</a:t>
            </a:r>
            <a:r>
              <a:rPr lang="zh-CN" altLang="en-US" b="0" i="0" dirty="0">
                <a:effectLst/>
                <a:latin typeface="-apple-system"/>
              </a:rPr>
              <a:t>码</a:t>
            </a:r>
          </a:p>
          <a:p>
            <a:pPr algn="l">
              <a:buFont typeface="Arial" panose="020B0604020202020204" pitchFamily="34" charset="0"/>
              <a:buChar char="•"/>
            </a:pPr>
            <a:r>
              <a:rPr lang="en-US" altLang="zh-CN" b="0" i="0" dirty="0">
                <a:effectLst/>
                <a:latin typeface="-apple-system"/>
              </a:rPr>
              <a:t>CRC-32</a:t>
            </a:r>
            <a:r>
              <a:rPr lang="zh-CN" altLang="en-US" b="0" i="0" dirty="0">
                <a:effectLst/>
                <a:latin typeface="-apple-system"/>
              </a:rPr>
              <a:t>码</a:t>
            </a:r>
            <a:endParaRPr lang="en-US" altLang="zh-CN" b="0" i="0" dirty="0">
              <a:effectLst/>
              <a:latin typeface="-apple-system"/>
            </a:endParaRPr>
          </a:p>
          <a:p>
            <a:pPr algn="l">
              <a:buFont typeface="Arial" panose="020B0604020202020204" pitchFamily="34" charset="0"/>
              <a:buChar char="•"/>
            </a:pPr>
            <a:endParaRPr lang="en-US" altLang="zh-CN" b="0" i="0" dirty="0">
              <a:effectLst/>
              <a:latin typeface="-apple-system"/>
            </a:endParaRPr>
          </a:p>
          <a:p>
            <a:pPr algn="l">
              <a:buFont typeface="Arial" panose="020B0604020202020204" pitchFamily="34" charset="0"/>
              <a:buChar char="•"/>
            </a:pPr>
            <a:r>
              <a:rPr lang="en-US" altLang="zh-CN" sz="1200" b="0" i="0" dirty="0">
                <a:solidFill>
                  <a:srgbClr val="333333"/>
                </a:solidFill>
                <a:effectLst/>
                <a:latin typeface="微软雅黑" panose="020B0503020204020204" pitchFamily="34" charset="-122"/>
                <a:ea typeface="微软雅黑" panose="020B0503020204020204" pitchFamily="34" charset="-122"/>
              </a:rPr>
              <a:t>CCITT</a:t>
            </a:r>
            <a:r>
              <a:rPr lang="zh-CN" altLang="en-US" b="0" i="0" dirty="0">
                <a:solidFill>
                  <a:srgbClr val="333333"/>
                </a:solidFill>
                <a:effectLst/>
                <a:latin typeface="arial" panose="020B0604020202020204" pitchFamily="34" charset="0"/>
              </a:rPr>
              <a:t>国际电报电话咨询委员会</a:t>
            </a:r>
            <a:r>
              <a:rPr lang="zh-CN" altLang="en-US" b="0" i="0" dirty="0">
                <a:solidFill>
                  <a:srgbClr val="333333"/>
                </a:solidFill>
                <a:effectLst/>
                <a:latin typeface="-apple-system"/>
              </a:rPr>
              <a:t>，是</a:t>
            </a:r>
            <a:r>
              <a:rPr lang="zh-CN" altLang="en-US" b="0" i="0" dirty="0">
                <a:solidFill>
                  <a:srgbClr val="333333"/>
                </a:solidFill>
                <a:effectLst/>
                <a:latin typeface="arial" panose="020B0604020202020204" pitchFamily="34" charset="0"/>
              </a:rPr>
              <a:t>国际电信咨询机构，简称</a:t>
            </a:r>
            <a:r>
              <a:rPr lang="en-US" altLang="zh-CN" b="0" i="0" dirty="0">
                <a:solidFill>
                  <a:srgbClr val="333333"/>
                </a:solidFill>
                <a:effectLst/>
                <a:latin typeface="arial" panose="020B0604020202020204" pitchFamily="34" charset="0"/>
              </a:rPr>
              <a:t>CCITT,</a:t>
            </a:r>
            <a:r>
              <a:rPr lang="zh-CN" altLang="en-US" b="0" i="0" dirty="0">
                <a:solidFill>
                  <a:srgbClr val="333333"/>
                </a:solidFill>
                <a:effectLst/>
                <a:latin typeface="arial" panose="020B0604020202020204" pitchFamily="34" charset="0"/>
              </a:rPr>
              <a:t>总部设在瑞士日内瓦</a:t>
            </a:r>
            <a:endParaRPr lang="zh-CN" altLang="en-US" b="0" i="0" dirty="0">
              <a:effectLst/>
              <a:latin typeface="-apple-system"/>
            </a:endParaRPr>
          </a:p>
          <a:p>
            <a:endParaRPr lang="zh-CN" altLang="zh-CN" dirty="0"/>
          </a:p>
        </p:txBody>
      </p:sp>
    </p:spTree>
    <p:extLst>
      <p:ext uri="{BB962C8B-B14F-4D97-AF65-F5344CB8AC3E}">
        <p14:creationId xmlns:p14="http://schemas.microsoft.com/office/powerpoint/2010/main" val="34585076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254E89C-A44A-4FC4-9451-860244412AD6}" type="slidenum">
              <a:rPr lang="en-US" altLang="zh-CN"/>
              <a:t>54</a:t>
            </a:fld>
            <a:endParaRPr lang="en-US" altLang="zh-CN"/>
          </a:p>
        </p:txBody>
      </p:sp>
      <p:sp>
        <p:nvSpPr>
          <p:cNvPr id="927746" name="Rectangle 2"/>
          <p:cNvSpPr>
            <a:spLocks noGrp="1" noRot="1" noChangeAspect="1" noChangeArrowheads="1" noTextEdit="1"/>
          </p:cNvSpPr>
          <p:nvPr>
            <p:ph type="sldImg"/>
          </p:nvPr>
        </p:nvSpPr>
        <p:spPr/>
      </p:sp>
      <p:sp>
        <p:nvSpPr>
          <p:cNvPr id="9277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55</a:t>
            </a:fld>
            <a:endParaRPr lang="en-US" sz="1300" dirty="0">
              <a:solidFill>
                <a:schemeClr val="dk1"/>
              </a:solidFill>
            </a:endParaRPr>
          </a:p>
        </p:txBody>
      </p:sp>
    </p:spTree>
    <p:extLst>
      <p:ext uri="{BB962C8B-B14F-4D97-AF65-F5344CB8AC3E}">
        <p14:creationId xmlns:p14="http://schemas.microsoft.com/office/powerpoint/2010/main" val="15297693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0A146F7-A2BC-47F3-9672-DE23B1D8F466}" type="slidenum">
              <a:rPr lang="en-US" altLang="zh-CN"/>
              <a:t>56</a:t>
            </a:fld>
            <a:endParaRPr lang="en-US" altLang="zh-CN"/>
          </a:p>
        </p:txBody>
      </p:sp>
      <p:sp>
        <p:nvSpPr>
          <p:cNvPr id="921602" name="Rectangle 2"/>
          <p:cNvSpPr>
            <a:spLocks noGrp="1" noRot="1" noChangeAspect="1" noChangeArrowheads="1" noTextEdit="1"/>
          </p:cNvSpPr>
          <p:nvPr>
            <p:ph type="sldImg"/>
          </p:nvPr>
        </p:nvSpPr>
        <p:spPr/>
      </p:sp>
      <p:sp>
        <p:nvSpPr>
          <p:cNvPr id="9216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37B7441-9D27-4A2E-B5CA-D03C65BBB007}" type="slidenum">
              <a:rPr lang="en-US" altLang="zh-CN"/>
              <a:t>57</a:t>
            </a:fld>
            <a:endParaRPr lang="en-US" altLang="zh-CN"/>
          </a:p>
        </p:txBody>
      </p:sp>
      <p:sp>
        <p:nvSpPr>
          <p:cNvPr id="923650" name="Rectangle 2"/>
          <p:cNvSpPr>
            <a:spLocks noGrp="1" noRot="1" noChangeAspect="1" noChangeArrowheads="1" noTextEdit="1"/>
          </p:cNvSpPr>
          <p:nvPr>
            <p:ph type="sldImg"/>
          </p:nvPr>
        </p:nvSpPr>
        <p:spPr/>
      </p:sp>
      <p:sp>
        <p:nvSpPr>
          <p:cNvPr id="9236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62BF26A-136C-4F0A-B319-49A861EE2AD2}" type="slidenum">
              <a:rPr lang="en-US" altLang="zh-CN"/>
              <a:t>58</a:t>
            </a:fld>
            <a:endParaRPr lang="en-US" altLang="zh-CN"/>
          </a:p>
        </p:txBody>
      </p:sp>
      <p:sp>
        <p:nvSpPr>
          <p:cNvPr id="929794" name="Rectangle 2"/>
          <p:cNvSpPr>
            <a:spLocks noGrp="1" noRot="1" noChangeAspect="1" noChangeArrowheads="1" noTextEdit="1"/>
          </p:cNvSpPr>
          <p:nvPr>
            <p:ph type="sldImg"/>
          </p:nvPr>
        </p:nvSpPr>
        <p:spPr/>
      </p:sp>
      <p:sp>
        <p:nvSpPr>
          <p:cNvPr id="9297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5</a:t>
            </a:fld>
            <a:endParaRPr lang="en-US" sz="1300" dirty="0">
              <a:solidFill>
                <a:schemeClr val="dk1"/>
              </a:solidFill>
            </a:endParaRPr>
          </a:p>
        </p:txBody>
      </p:sp>
    </p:spTree>
    <p:extLst>
      <p:ext uri="{BB962C8B-B14F-4D97-AF65-F5344CB8AC3E}">
        <p14:creationId xmlns:p14="http://schemas.microsoft.com/office/powerpoint/2010/main" val="6933339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292AFC9-7336-4D5C-82A1-08B42692A056}" type="slidenum">
              <a:rPr lang="en-US" altLang="zh-CN"/>
              <a:t>59</a:t>
            </a:fld>
            <a:endParaRPr lang="en-US" altLang="zh-CN"/>
          </a:p>
        </p:txBody>
      </p:sp>
      <p:sp>
        <p:nvSpPr>
          <p:cNvPr id="931842" name="Rectangle 2"/>
          <p:cNvSpPr>
            <a:spLocks noGrp="1" noRot="1" noChangeAspect="1" noChangeArrowheads="1" noTextEdit="1"/>
          </p:cNvSpPr>
          <p:nvPr>
            <p:ph type="sldImg"/>
          </p:nvPr>
        </p:nvSpPr>
        <p:spPr/>
      </p:sp>
      <p:sp>
        <p:nvSpPr>
          <p:cNvPr id="9318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5258682-258B-4799-94D2-9754AE54F16C}" type="slidenum">
              <a:rPr lang="en-US" altLang="zh-CN"/>
              <a:t>60</a:t>
            </a:fld>
            <a:endParaRPr lang="en-US" altLang="zh-CN"/>
          </a:p>
        </p:txBody>
      </p:sp>
      <p:sp>
        <p:nvSpPr>
          <p:cNvPr id="933890" name="Rectangle 2"/>
          <p:cNvSpPr>
            <a:spLocks noGrp="1" noRot="1" noChangeAspect="1" noChangeArrowheads="1" noTextEdit="1"/>
          </p:cNvSpPr>
          <p:nvPr>
            <p:ph type="sldImg"/>
          </p:nvPr>
        </p:nvSpPr>
        <p:spPr/>
      </p:sp>
      <p:sp>
        <p:nvSpPr>
          <p:cNvPr id="9338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8226535-BDCD-47B9-9711-2908B9639EC0}" type="slidenum">
              <a:rPr lang="en-US" altLang="zh-CN"/>
              <a:t>61</a:t>
            </a:fld>
            <a:endParaRPr lang="en-US" altLang="zh-CN"/>
          </a:p>
        </p:txBody>
      </p:sp>
      <p:sp>
        <p:nvSpPr>
          <p:cNvPr id="935938" name="Rectangle 2"/>
          <p:cNvSpPr>
            <a:spLocks noGrp="1" noRot="1" noChangeAspect="1" noChangeArrowheads="1" noTextEdit="1"/>
          </p:cNvSpPr>
          <p:nvPr>
            <p:ph type="sldImg"/>
          </p:nvPr>
        </p:nvSpPr>
        <p:spPr/>
      </p:sp>
      <p:sp>
        <p:nvSpPr>
          <p:cNvPr id="93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63</a:t>
            </a:fld>
            <a:endParaRPr lang="en-US" altLang="zh-CN"/>
          </a:p>
        </p:txBody>
      </p:sp>
    </p:spTree>
    <p:extLst>
      <p:ext uri="{BB962C8B-B14F-4D97-AF65-F5344CB8AC3E}">
        <p14:creationId xmlns:p14="http://schemas.microsoft.com/office/powerpoint/2010/main" val="3288548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64</a:t>
            </a:fld>
            <a:endParaRPr lang="en-US" sz="1200" dirty="0">
              <a:solidFill>
                <a:schemeClr val="dk1"/>
              </a:solidFill>
            </a:endParaRPr>
          </a:p>
        </p:txBody>
      </p:sp>
    </p:spTree>
    <p:extLst>
      <p:ext uri="{BB962C8B-B14F-4D97-AF65-F5344CB8AC3E}">
        <p14:creationId xmlns:p14="http://schemas.microsoft.com/office/powerpoint/2010/main" val="7518282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65</a:t>
            </a:fld>
            <a:endParaRPr lang="en-US" sz="1200" dirty="0">
              <a:solidFill>
                <a:schemeClr val="dk1"/>
              </a:solidFill>
            </a:endParaRPr>
          </a:p>
        </p:txBody>
      </p:sp>
    </p:spTree>
    <p:extLst>
      <p:ext uri="{BB962C8B-B14F-4D97-AF65-F5344CB8AC3E}">
        <p14:creationId xmlns:p14="http://schemas.microsoft.com/office/powerpoint/2010/main" val="9949611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66</a:t>
            </a:fld>
            <a:endParaRPr lang="en-US" sz="1200" dirty="0">
              <a:solidFill>
                <a:schemeClr val="dk1"/>
              </a:solidFill>
            </a:endParaRPr>
          </a:p>
        </p:txBody>
      </p:sp>
    </p:spTree>
    <p:extLst>
      <p:ext uri="{BB962C8B-B14F-4D97-AF65-F5344CB8AC3E}">
        <p14:creationId xmlns:p14="http://schemas.microsoft.com/office/powerpoint/2010/main" val="4185378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67</a:t>
            </a:fld>
            <a:endParaRPr lang="en-US" sz="1200" dirty="0">
              <a:solidFill>
                <a:schemeClr val="dk1"/>
              </a:solidFill>
            </a:endParaRPr>
          </a:p>
        </p:txBody>
      </p:sp>
    </p:spTree>
    <p:extLst>
      <p:ext uri="{BB962C8B-B14F-4D97-AF65-F5344CB8AC3E}">
        <p14:creationId xmlns:p14="http://schemas.microsoft.com/office/powerpoint/2010/main" val="19558223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68</a:t>
            </a:fld>
            <a:endParaRPr lang="en-US" sz="1200" dirty="0">
              <a:solidFill>
                <a:schemeClr val="dk1"/>
              </a:solidFill>
            </a:endParaRPr>
          </a:p>
        </p:txBody>
      </p:sp>
    </p:spTree>
    <p:extLst>
      <p:ext uri="{BB962C8B-B14F-4D97-AF65-F5344CB8AC3E}">
        <p14:creationId xmlns:p14="http://schemas.microsoft.com/office/powerpoint/2010/main" val="39864420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69</a:t>
            </a:fld>
            <a:endParaRPr lang="en-US" sz="1200" dirty="0">
              <a:solidFill>
                <a:schemeClr val="dk1"/>
              </a:solidFill>
            </a:endParaRPr>
          </a:p>
        </p:txBody>
      </p:sp>
    </p:spTree>
    <p:extLst>
      <p:ext uri="{BB962C8B-B14F-4D97-AF65-F5344CB8AC3E}">
        <p14:creationId xmlns:p14="http://schemas.microsoft.com/office/powerpoint/2010/main" val="1944630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6</a:t>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70</a:t>
            </a:fld>
            <a:endParaRPr lang="en-US" sz="1200" dirty="0">
              <a:solidFill>
                <a:schemeClr val="dk1"/>
              </a:solidFill>
            </a:endParaRPr>
          </a:p>
        </p:txBody>
      </p:sp>
    </p:spTree>
    <p:extLst>
      <p:ext uri="{BB962C8B-B14F-4D97-AF65-F5344CB8AC3E}">
        <p14:creationId xmlns:p14="http://schemas.microsoft.com/office/powerpoint/2010/main" val="22154431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71</a:t>
            </a:fld>
            <a:endParaRPr lang="en-US" sz="1200" dirty="0">
              <a:solidFill>
                <a:schemeClr val="dk1"/>
              </a:solidFill>
            </a:endParaRPr>
          </a:p>
        </p:txBody>
      </p:sp>
    </p:spTree>
    <p:extLst>
      <p:ext uri="{BB962C8B-B14F-4D97-AF65-F5344CB8AC3E}">
        <p14:creationId xmlns:p14="http://schemas.microsoft.com/office/powerpoint/2010/main" val="14859326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72</a:t>
            </a:fld>
            <a:endParaRPr lang="en-US" sz="1200" dirty="0">
              <a:solidFill>
                <a:schemeClr val="dk1"/>
              </a:solidFill>
            </a:endParaRPr>
          </a:p>
        </p:txBody>
      </p:sp>
    </p:spTree>
    <p:extLst>
      <p:ext uri="{BB962C8B-B14F-4D97-AF65-F5344CB8AC3E}">
        <p14:creationId xmlns:p14="http://schemas.microsoft.com/office/powerpoint/2010/main" val="13841827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73</a:t>
            </a:fld>
            <a:endParaRPr lang="en-US" sz="1200" dirty="0">
              <a:solidFill>
                <a:schemeClr val="dk1"/>
              </a:solidFill>
            </a:endParaRPr>
          </a:p>
        </p:txBody>
      </p:sp>
    </p:spTree>
    <p:extLst>
      <p:ext uri="{BB962C8B-B14F-4D97-AF65-F5344CB8AC3E}">
        <p14:creationId xmlns:p14="http://schemas.microsoft.com/office/powerpoint/2010/main" val="26776645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30E0DC8-6FC6-474D-8537-35D1F11AF4D0}" type="slidenum">
              <a:rPr lang="en-US" altLang="zh-CN" smtClean="0"/>
              <a:t>77</a:t>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5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215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A34F7FB-D9DC-4F8B-9919-AA915B3E2E8E}" type="slidenum">
              <a:rPr lang="en-US" altLang="zh-CN" smtClean="0"/>
              <a:t>85</a:t>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ED89C80-EB79-4658-8995-38ADCB8217AD}" type="slidenum">
              <a:rPr lang="en-US" altLang="zh-CN" smtClean="0"/>
              <a:t>86</a:t>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87</a:t>
            </a:fld>
            <a:endParaRPr lang="en-US" altLang="zh-CN"/>
          </a:p>
        </p:txBody>
      </p:sp>
    </p:spTree>
    <p:extLst>
      <p:ext uri="{BB962C8B-B14F-4D97-AF65-F5344CB8AC3E}">
        <p14:creationId xmlns:p14="http://schemas.microsoft.com/office/powerpoint/2010/main" val="12354300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88</a:t>
            </a:fld>
            <a:endParaRPr lang="en-US" sz="1200" dirty="0">
              <a:solidFill>
                <a:schemeClr val="dk1"/>
              </a:solidFill>
            </a:endParaRPr>
          </a:p>
        </p:txBody>
      </p:sp>
    </p:spTree>
    <p:extLst>
      <p:ext uri="{BB962C8B-B14F-4D97-AF65-F5344CB8AC3E}">
        <p14:creationId xmlns:p14="http://schemas.microsoft.com/office/powerpoint/2010/main" val="38666493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data link layer waits longer than the sender’s timeout period, the frame will be retransmitted.</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89</a:t>
            </a:fld>
            <a:endParaRPr lang="en-US" sz="1200" dirty="0">
              <a:solidFill>
                <a:schemeClr val="dk1"/>
              </a:solidFill>
            </a:endParaRPr>
          </a:p>
        </p:txBody>
      </p:sp>
    </p:spTree>
    <p:extLst>
      <p:ext uri="{BB962C8B-B14F-4D97-AF65-F5344CB8AC3E}">
        <p14:creationId xmlns:p14="http://schemas.microsoft.com/office/powerpoint/2010/main" val="1662046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a:t>
            </a:fld>
            <a:endParaRPr lang="en-US" sz="1200" dirty="0">
              <a:solidFill>
                <a:schemeClr val="dk1"/>
              </a:solidFill>
            </a:endParaRPr>
          </a:p>
        </p:txBody>
      </p:sp>
    </p:spTree>
    <p:extLst>
      <p:ext uri="{BB962C8B-B14F-4D97-AF65-F5344CB8AC3E}">
        <p14:creationId xmlns:p14="http://schemas.microsoft.com/office/powerpoint/2010/main" val="36307985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90</a:t>
            </a:fld>
            <a:endParaRPr lang="en-US" sz="1200" dirty="0">
              <a:solidFill>
                <a:schemeClr val="dk1"/>
              </a:solidFill>
            </a:endParaRPr>
          </a:p>
        </p:txBody>
      </p:sp>
    </p:spTree>
    <p:extLst>
      <p:ext uri="{BB962C8B-B14F-4D97-AF65-F5344CB8AC3E}">
        <p14:creationId xmlns:p14="http://schemas.microsoft.com/office/powerpoint/2010/main" val="4345997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dirty="0"/>
              <a:t>Pipelining means that there are multiple frames outstanding in the network at any instant.</a:t>
            </a:r>
          </a:p>
          <a:p>
            <a:pPr eaLnBrk="1" hangingPunct="1">
              <a:spcBef>
                <a:spcPct val="0"/>
              </a:spcBef>
            </a:pPr>
            <a:r>
              <a:rPr lang="en-US" altLang="zh-CN" dirty="0"/>
              <a:t>For stop-and-wait, imagine a link from Seattle to Amsterdam that has a 500ms round-trip time. It doesn’t matter how fast the link is in bits/sec, stop-and-wait will only let it run at two packets per second. </a:t>
            </a:r>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1FB4360-288A-4001-838F-79AD719C460F}" type="slidenum">
              <a:rPr lang="en-US" altLang="zh-CN" smtClean="0"/>
              <a:t>95</a:t>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99</a:t>
            </a:fld>
            <a:endParaRPr lang="en-US" sz="1200" dirty="0">
              <a:solidFill>
                <a:schemeClr val="dk1"/>
              </a:solidFill>
            </a:endParaRPr>
          </a:p>
        </p:txBody>
      </p:sp>
    </p:spTree>
    <p:extLst>
      <p:ext uri="{BB962C8B-B14F-4D97-AF65-F5344CB8AC3E}">
        <p14:creationId xmlns:p14="http://schemas.microsoft.com/office/powerpoint/2010/main" val="38686571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100</a:t>
            </a:fld>
            <a:endParaRPr lang="en-US" sz="1200" dirty="0">
              <a:solidFill>
                <a:schemeClr val="dk1"/>
              </a:solidFill>
            </a:endParaRPr>
          </a:p>
        </p:txBody>
      </p:sp>
    </p:spTree>
    <p:extLst>
      <p:ext uri="{BB962C8B-B14F-4D97-AF65-F5344CB8AC3E}">
        <p14:creationId xmlns:p14="http://schemas.microsoft.com/office/powerpoint/2010/main" val="13968981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101</a:t>
            </a:fld>
            <a:endParaRPr lang="en-US" sz="1200" dirty="0">
              <a:solidFill>
                <a:schemeClr val="dk1"/>
              </a:solidFill>
            </a:endParaRPr>
          </a:p>
        </p:txBody>
      </p:sp>
    </p:spTree>
    <p:extLst>
      <p:ext uri="{BB962C8B-B14F-4D97-AF65-F5344CB8AC3E}">
        <p14:creationId xmlns:p14="http://schemas.microsoft.com/office/powerpoint/2010/main" val="21636208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102</a:t>
            </a:fld>
            <a:endParaRPr lang="en-US" sz="1200" dirty="0">
              <a:solidFill>
                <a:schemeClr val="dk1"/>
              </a:solidFill>
            </a:endParaRPr>
          </a:p>
        </p:txBody>
      </p:sp>
    </p:spTree>
    <p:extLst>
      <p:ext uri="{BB962C8B-B14F-4D97-AF65-F5344CB8AC3E}">
        <p14:creationId xmlns:p14="http://schemas.microsoft.com/office/powerpoint/2010/main" val="30738152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103</a:t>
            </a:fld>
            <a:endParaRPr lang="en-US" sz="1200" dirty="0">
              <a:solidFill>
                <a:schemeClr val="dk1"/>
              </a:solidFill>
            </a:endParaRPr>
          </a:p>
        </p:txBody>
      </p:sp>
    </p:spTree>
    <p:extLst>
      <p:ext uri="{BB962C8B-B14F-4D97-AF65-F5344CB8AC3E}">
        <p14:creationId xmlns:p14="http://schemas.microsoft.com/office/powerpoint/2010/main" val="34769616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108</a:t>
            </a:fld>
            <a:endParaRPr lang="en-US" sz="1300" dirty="0">
              <a:solidFill>
                <a:schemeClr val="dk1"/>
              </a:solidFill>
            </a:endParaRPr>
          </a:p>
        </p:txBody>
      </p:sp>
    </p:spTree>
    <p:extLst>
      <p:ext uri="{BB962C8B-B14F-4D97-AF65-F5344CB8AC3E}">
        <p14:creationId xmlns:p14="http://schemas.microsoft.com/office/powerpoint/2010/main" val="2223483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7D7C7F0-83CD-43BF-BAE0-CA5210E2E705}" type="slidenum">
              <a:rPr lang="en-US" altLang="zh-CN" smtClean="0"/>
              <a:t>109</a:t>
            </a:fld>
            <a:endParaRPr lang="en-US"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dirty="0">
                <a:latin typeface="Times New Roman" panose="02020603050405020304" pitchFamily="18" charset="0"/>
              </a:rPr>
              <a:t>Frames 0, 1, 2, and 3 are sent. However, frame 1 is lost. The receiver receives frames 2 and 3, but they are discarded because they are received out of order. The sender receives no acknowledgment about frames 1, 2, or 3. Its timer finally expires. The sender sends all outstanding frames (1, 2, and 3) because it does not know what is wrong. Note that the resending of frames 1, 2, and 3 is the response to one single event. </a:t>
            </a:r>
            <a:endParaRPr lang="zh-CN" altLang="en-US" dirty="0"/>
          </a:p>
          <a:p>
            <a:endParaRPr lang="zh-CN" altLang="en-US" dirty="0"/>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F0DB880-EFB6-49B5-8C70-41DCED2858F2}" type="slidenum">
              <a:rPr lang="en-US" altLang="zh-CN" smtClean="0"/>
              <a:t>110</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Assume a person needs to travel from her home to her friend’s home in another city. </a:t>
            </a:r>
            <a:endParaRPr lang="zh-CN" altLang="zh-CN" dirty="0"/>
          </a:p>
          <a:p>
            <a:r>
              <a:rPr lang="en-US" altLang="zh-CN" dirty="0"/>
              <a:t>The </a:t>
            </a:r>
            <a:r>
              <a:rPr lang="en-US" altLang="zh-CN" dirty="0" err="1"/>
              <a:t>traveller</a:t>
            </a:r>
            <a:r>
              <a:rPr lang="en-US" altLang="zh-CN" dirty="0"/>
              <a:t> can use three transportation tools. She can take a taxi to go to the train station in her own city, then travel on the train from her own city to the city where her friend lives, and finally reach her friend’s home using another taxi. Here we have a source node, a destination node, and two intermediate nodes. </a:t>
            </a:r>
            <a:endParaRPr lang="zh-CN" altLang="zh-CN" dirty="0"/>
          </a:p>
          <a:p>
            <a:r>
              <a:rPr lang="en-US" altLang="zh-CN" dirty="0"/>
              <a:t>The </a:t>
            </a:r>
            <a:r>
              <a:rPr lang="en-US" altLang="zh-CN" dirty="0" err="1"/>
              <a:t>traveller</a:t>
            </a:r>
            <a:r>
              <a:rPr lang="en-US" altLang="zh-CN" dirty="0"/>
              <a:t> needs to get into the taxi at the source node, get out of the taxi and get into the train at the first intermediate node (train station in the city where she lives), get out of the train and get into another taxi at the second intermediate node (train station in the city where her friend lives), and finally get out of the taxi when she arrives at her destination. </a:t>
            </a:r>
            <a:endParaRPr lang="zh-CN" altLang="zh-CN" dirty="0"/>
          </a:p>
          <a:p>
            <a:r>
              <a:rPr lang="en-US" altLang="zh-CN" dirty="0"/>
              <a:t>A kind of encapsulation occurs at the source node, encapsulation and decapsulation occur at the intermediate nodes, and decapsulation occurs at the destination node. </a:t>
            </a:r>
            <a:endParaRPr lang="zh-CN" altLang="zh-CN" dirty="0"/>
          </a:p>
          <a:p>
            <a:r>
              <a:rPr lang="en-US" altLang="zh-CN" dirty="0"/>
              <a:t>Our </a:t>
            </a:r>
            <a:r>
              <a:rPr lang="en-US" altLang="zh-CN" dirty="0" err="1"/>
              <a:t>traveller</a:t>
            </a:r>
            <a:r>
              <a:rPr lang="en-US" altLang="zh-CN" dirty="0"/>
              <a:t> is the same, but she uses three transporting tools to reach the destination.</a:t>
            </a:r>
            <a:endParaRPr lang="zh-CN" altLang="zh-CN" dirty="0"/>
          </a:p>
          <a:p>
            <a:endParaRPr lang="zh-CN" altLang="en-US" dirty="0"/>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a:t>
            </a:fld>
            <a:endParaRPr lang="en-US" sz="1200" dirty="0">
              <a:solidFill>
                <a:schemeClr val="dk1"/>
              </a:solidFill>
            </a:endParaRPr>
          </a:p>
        </p:txBody>
      </p:sp>
    </p:spTree>
    <p:extLst>
      <p:ext uri="{BB962C8B-B14F-4D97-AF65-F5344CB8AC3E}">
        <p14:creationId xmlns:p14="http://schemas.microsoft.com/office/powerpoint/2010/main" val="20627079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111</a:t>
            </a:fld>
            <a:endParaRPr lang="en-US" sz="1200" dirty="0">
              <a:solidFill>
                <a:schemeClr val="dk1"/>
              </a:solidFill>
            </a:endParaRPr>
          </a:p>
        </p:txBody>
      </p:sp>
    </p:spTree>
    <p:extLst>
      <p:ext uri="{BB962C8B-B14F-4D97-AF65-F5344CB8AC3E}">
        <p14:creationId xmlns:p14="http://schemas.microsoft.com/office/powerpoint/2010/main" val="10938220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112</a:t>
            </a:fld>
            <a:endParaRPr lang="en-US" sz="1200" dirty="0">
              <a:solidFill>
                <a:schemeClr val="dk1"/>
              </a:solidFill>
            </a:endParaRPr>
          </a:p>
        </p:txBody>
      </p:sp>
    </p:spTree>
    <p:extLst>
      <p:ext uri="{BB962C8B-B14F-4D97-AF65-F5344CB8AC3E}">
        <p14:creationId xmlns:p14="http://schemas.microsoft.com/office/powerpoint/2010/main" val="714705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113</a:t>
            </a:fld>
            <a:endParaRPr lang="en-US" sz="1200" dirty="0">
              <a:solidFill>
                <a:schemeClr val="dk1"/>
              </a:solidFill>
            </a:endParaRPr>
          </a:p>
        </p:txBody>
      </p:sp>
    </p:spTree>
    <p:extLst>
      <p:ext uri="{BB962C8B-B14F-4D97-AF65-F5344CB8AC3E}">
        <p14:creationId xmlns:p14="http://schemas.microsoft.com/office/powerpoint/2010/main" val="9105592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114</a:t>
            </a:fld>
            <a:endParaRPr lang="en-US" sz="1200" dirty="0">
              <a:solidFill>
                <a:schemeClr val="dk1"/>
              </a:solidFill>
            </a:endParaRPr>
          </a:p>
        </p:txBody>
      </p:sp>
    </p:spTree>
    <p:extLst>
      <p:ext uri="{BB962C8B-B14F-4D97-AF65-F5344CB8AC3E}">
        <p14:creationId xmlns:p14="http://schemas.microsoft.com/office/powerpoint/2010/main" val="27225299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115</a:t>
            </a:fld>
            <a:endParaRPr lang="en-US" sz="1200" dirty="0">
              <a:solidFill>
                <a:schemeClr val="dk1"/>
              </a:solidFill>
            </a:endParaRPr>
          </a:p>
        </p:txBody>
      </p:sp>
    </p:spTree>
    <p:extLst>
      <p:ext uri="{BB962C8B-B14F-4D97-AF65-F5344CB8AC3E}">
        <p14:creationId xmlns:p14="http://schemas.microsoft.com/office/powerpoint/2010/main" val="3322689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116</a:t>
            </a:fld>
            <a:endParaRPr lang="en-US" sz="1200" dirty="0">
              <a:solidFill>
                <a:schemeClr val="dk1"/>
              </a:solidFill>
            </a:endParaRPr>
          </a:p>
        </p:txBody>
      </p:sp>
    </p:spTree>
    <p:extLst>
      <p:ext uri="{BB962C8B-B14F-4D97-AF65-F5344CB8AC3E}">
        <p14:creationId xmlns:p14="http://schemas.microsoft.com/office/powerpoint/2010/main" val="19083563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117</a:t>
            </a:fld>
            <a:endParaRPr lang="en-US" sz="1200" dirty="0">
              <a:solidFill>
                <a:schemeClr val="dk1"/>
              </a:solidFill>
            </a:endParaRPr>
          </a:p>
        </p:txBody>
      </p:sp>
    </p:spTree>
    <p:extLst>
      <p:ext uri="{BB962C8B-B14F-4D97-AF65-F5344CB8AC3E}">
        <p14:creationId xmlns:p14="http://schemas.microsoft.com/office/powerpoint/2010/main" val="2651880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118</a:t>
            </a:fld>
            <a:endParaRPr lang="en-US" sz="1200" dirty="0">
              <a:solidFill>
                <a:schemeClr val="dk1"/>
              </a:solidFill>
            </a:endParaRPr>
          </a:p>
        </p:txBody>
      </p:sp>
    </p:spTree>
    <p:extLst>
      <p:ext uri="{BB962C8B-B14F-4D97-AF65-F5344CB8AC3E}">
        <p14:creationId xmlns:p14="http://schemas.microsoft.com/office/powerpoint/2010/main" val="2656690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119</a:t>
            </a:fld>
            <a:endParaRPr lang="en-US" sz="1300" dirty="0">
              <a:solidFill>
                <a:schemeClr val="dk1"/>
              </a:solidFill>
            </a:endParaRPr>
          </a:p>
        </p:txBody>
      </p:sp>
    </p:spTree>
    <p:extLst>
      <p:ext uri="{BB962C8B-B14F-4D97-AF65-F5344CB8AC3E}">
        <p14:creationId xmlns:p14="http://schemas.microsoft.com/office/powerpoint/2010/main" val="31709767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122</a:t>
            </a:fld>
            <a:endParaRPr lang="en-US" sz="1300" dirty="0">
              <a:solidFill>
                <a:schemeClr val="dk1"/>
              </a:solidFill>
            </a:endParaRPr>
          </a:p>
        </p:txBody>
      </p:sp>
    </p:spTree>
    <p:extLst>
      <p:ext uri="{BB962C8B-B14F-4D97-AF65-F5344CB8AC3E}">
        <p14:creationId xmlns:p14="http://schemas.microsoft.com/office/powerpoint/2010/main" val="3261346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9</a:t>
            </a:fld>
            <a:endParaRPr lang="en-US" sz="1200" dirty="0">
              <a:solidFill>
                <a:schemeClr val="dk1"/>
              </a:solidFill>
            </a:endParaRPr>
          </a:p>
        </p:txBody>
      </p:sp>
    </p:spTree>
    <p:extLst>
      <p:ext uri="{BB962C8B-B14F-4D97-AF65-F5344CB8AC3E}">
        <p14:creationId xmlns:p14="http://schemas.microsoft.com/office/powerpoint/2010/main" val="9693316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123</a:t>
            </a:fld>
            <a:endParaRPr lang="en-US" sz="1300" dirty="0">
              <a:solidFill>
                <a:schemeClr val="dk1"/>
              </a:solidFill>
            </a:endParaRPr>
          </a:p>
        </p:txBody>
      </p:sp>
    </p:spTree>
    <p:extLst>
      <p:ext uri="{BB962C8B-B14F-4D97-AF65-F5344CB8AC3E}">
        <p14:creationId xmlns:p14="http://schemas.microsoft.com/office/powerpoint/2010/main" val="10732547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r>
              <a:rPr lang="en-US" altLang="zh-CN" dirty="0"/>
              <a:t>There are two conditions for the delivery of frames to the network layer: </a:t>
            </a:r>
          </a:p>
          <a:p>
            <a:pPr marL="171450" indent="-171450">
              <a:buFont typeface="Arial" panose="020B0604020202020204" pitchFamily="34" charset="0"/>
              <a:buChar char="•"/>
              <a:defRPr/>
            </a:pPr>
            <a:r>
              <a:rPr lang="en-US" altLang="zh-CN" dirty="0"/>
              <a:t>First, a set of consecutive frames must have arrived. </a:t>
            </a:r>
          </a:p>
          <a:p>
            <a:pPr marL="171450" indent="-171450">
              <a:buFont typeface="Arial" panose="020B0604020202020204" pitchFamily="34" charset="0"/>
              <a:buChar char="•"/>
              <a:defRPr/>
            </a:pPr>
            <a:r>
              <a:rPr lang="en-US" altLang="zh-CN" dirty="0"/>
              <a:t>Second, the set starts from the beginning of the window. </a:t>
            </a:r>
            <a:endParaRPr lang="zh-CN" altLang="en-US" dirty="0"/>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36446DB-8363-403C-A071-BB781522F86A}" type="slidenum">
              <a:rPr lang="en-US" altLang="zh-CN" smtClean="0"/>
              <a:t>124</a:t>
            </a:fld>
            <a:endParaRPr lang="en-US"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125</a:t>
            </a:fld>
            <a:endParaRPr lang="en-US" sz="1200" dirty="0">
              <a:solidFill>
                <a:schemeClr val="dk1"/>
              </a:solidFill>
            </a:endParaRPr>
          </a:p>
        </p:txBody>
      </p:sp>
    </p:spTree>
    <p:extLst>
      <p:ext uri="{BB962C8B-B14F-4D97-AF65-F5344CB8AC3E}">
        <p14:creationId xmlns:p14="http://schemas.microsoft.com/office/powerpoint/2010/main" val="2948100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126</a:t>
            </a:fld>
            <a:endParaRPr lang="en-US" sz="1200" dirty="0">
              <a:solidFill>
                <a:schemeClr val="dk1"/>
              </a:solidFill>
            </a:endParaRPr>
          </a:p>
        </p:txBody>
      </p:sp>
    </p:spTree>
    <p:extLst>
      <p:ext uri="{BB962C8B-B14F-4D97-AF65-F5344CB8AC3E}">
        <p14:creationId xmlns:p14="http://schemas.microsoft.com/office/powerpoint/2010/main" val="33825921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127</a:t>
            </a:fld>
            <a:endParaRPr lang="en-US" sz="1200" dirty="0">
              <a:solidFill>
                <a:schemeClr val="dk1"/>
              </a:solidFill>
            </a:endParaRPr>
          </a:p>
        </p:txBody>
      </p:sp>
    </p:spTree>
    <p:extLst>
      <p:ext uri="{BB962C8B-B14F-4D97-AF65-F5344CB8AC3E}">
        <p14:creationId xmlns:p14="http://schemas.microsoft.com/office/powerpoint/2010/main" val="40470139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128</a:t>
            </a:fld>
            <a:endParaRPr lang="en-US" sz="1200" dirty="0">
              <a:solidFill>
                <a:schemeClr val="dk1"/>
              </a:solidFill>
            </a:endParaRPr>
          </a:p>
        </p:txBody>
      </p:sp>
    </p:spTree>
    <p:extLst>
      <p:ext uri="{BB962C8B-B14F-4D97-AF65-F5344CB8AC3E}">
        <p14:creationId xmlns:p14="http://schemas.microsoft.com/office/powerpoint/2010/main" val="16902722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129</a:t>
            </a:fld>
            <a:endParaRPr lang="en-US" sz="1200" dirty="0">
              <a:solidFill>
                <a:schemeClr val="dk1"/>
              </a:solidFill>
            </a:endParaRPr>
          </a:p>
        </p:txBody>
      </p:sp>
    </p:spTree>
    <p:extLst>
      <p:ext uri="{BB962C8B-B14F-4D97-AF65-F5344CB8AC3E}">
        <p14:creationId xmlns:p14="http://schemas.microsoft.com/office/powerpoint/2010/main" val="7764221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130</a:t>
            </a:fld>
            <a:endParaRPr lang="en-US" sz="1200" dirty="0">
              <a:solidFill>
                <a:schemeClr val="dk1"/>
              </a:solidFill>
            </a:endParaRPr>
          </a:p>
        </p:txBody>
      </p:sp>
    </p:spTree>
    <p:extLst>
      <p:ext uri="{BB962C8B-B14F-4D97-AF65-F5344CB8AC3E}">
        <p14:creationId xmlns:p14="http://schemas.microsoft.com/office/powerpoint/2010/main" val="22357477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131</a:t>
            </a:fld>
            <a:endParaRPr lang="en-US" sz="1300" dirty="0">
              <a:solidFill>
                <a:schemeClr val="dk1"/>
              </a:solidFill>
            </a:endParaRPr>
          </a:p>
        </p:txBody>
      </p:sp>
    </p:spTree>
    <p:extLst>
      <p:ext uri="{BB962C8B-B14F-4D97-AF65-F5344CB8AC3E}">
        <p14:creationId xmlns:p14="http://schemas.microsoft.com/office/powerpoint/2010/main" val="31946119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1138" indent="-300438">
              <a:defRPr>
                <a:solidFill>
                  <a:schemeClr val="tx1"/>
                </a:solidFill>
                <a:latin typeface="Arial" panose="020B0604020202020204" pitchFamily="34" charset="0"/>
                <a:cs typeface="Arial" panose="020B0604020202020204" pitchFamily="34" charset="0"/>
              </a:defRPr>
            </a:lvl2pPr>
            <a:lvl3pPr marL="1201750" indent="-240350">
              <a:defRPr>
                <a:solidFill>
                  <a:schemeClr val="tx1"/>
                </a:solidFill>
                <a:latin typeface="Arial" panose="020B0604020202020204" pitchFamily="34" charset="0"/>
                <a:cs typeface="Arial" panose="020B0604020202020204" pitchFamily="34" charset="0"/>
              </a:defRPr>
            </a:lvl3pPr>
            <a:lvl4pPr marL="1682450" indent="-240350">
              <a:defRPr>
                <a:solidFill>
                  <a:schemeClr val="tx1"/>
                </a:solidFill>
                <a:latin typeface="Arial" panose="020B0604020202020204" pitchFamily="34" charset="0"/>
                <a:cs typeface="Arial" panose="020B0604020202020204" pitchFamily="34" charset="0"/>
              </a:defRPr>
            </a:lvl4pPr>
            <a:lvl5pPr marL="2163150" indent="-240350">
              <a:defRPr>
                <a:solidFill>
                  <a:schemeClr val="tx1"/>
                </a:solidFill>
                <a:latin typeface="Arial" panose="020B0604020202020204" pitchFamily="34" charset="0"/>
                <a:cs typeface="Arial" panose="020B0604020202020204" pitchFamily="34" charset="0"/>
              </a:defRPr>
            </a:lvl5pPr>
            <a:lvl6pPr marL="2643850"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245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052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85951" indent="-2403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CF63FE-E426-4835-94C0-2EF63A88FD09}" type="slidenum">
              <a:rPr lang="en-US" altLang="zh-CN" smtClean="0"/>
              <a:pPr/>
              <a:t>132</a:t>
            </a:fld>
            <a:endParaRPr lang="en-US" altLang="zh-CN"/>
          </a:p>
        </p:txBody>
      </p:sp>
    </p:spTree>
    <p:extLst>
      <p:ext uri="{BB962C8B-B14F-4D97-AF65-F5344CB8AC3E}">
        <p14:creationId xmlns:p14="http://schemas.microsoft.com/office/powerpoint/2010/main" val="324080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10</a:t>
            </a:fld>
            <a:endParaRPr lang="en-US" sz="1200" dirty="0">
              <a:solidFill>
                <a:schemeClr val="dk1"/>
              </a:solidFill>
            </a:endParaRPr>
          </a:p>
        </p:txBody>
      </p:sp>
    </p:spTree>
    <p:extLst>
      <p:ext uri="{BB962C8B-B14F-4D97-AF65-F5344CB8AC3E}">
        <p14:creationId xmlns:p14="http://schemas.microsoft.com/office/powerpoint/2010/main" val="15197159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133</a:t>
            </a:fld>
            <a:endParaRPr lang="en-US" sz="1200" dirty="0"/>
          </a:p>
        </p:txBody>
      </p:sp>
    </p:spTree>
    <p:extLst>
      <p:ext uri="{BB962C8B-B14F-4D97-AF65-F5344CB8AC3E}">
        <p14:creationId xmlns:p14="http://schemas.microsoft.com/office/powerpoint/2010/main" val="28761486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gn="just"/>
            <a:r>
              <a:rPr lang="en-US" altLang="zh-CN">
                <a:cs typeface="Calibri" panose="020F0502020204030204" charset="0"/>
              </a:rPr>
              <a:t>how U-frames can be used for connection establishment and connection release. </a:t>
            </a:r>
          </a:p>
          <a:p>
            <a:pPr algn="just"/>
            <a:r>
              <a:rPr lang="en-US" altLang="zh-CN">
                <a:cs typeface="Calibri" panose="020F0502020204030204" charset="0"/>
              </a:rPr>
              <a:t>Node A asks for a connection with a set asynchronous balanced mode (SABM) frame; node B gives a positive response with an unnumbered acknowledgment (UA) frame. After these two exchanges, data can be transferred between the two nodes (not shown in the figure). After data transfer, node A sends a DISC (disconnect) frame to release the connection; it is confirmed by node B responding with a UA (unnumbered acknowledgment).</a:t>
            </a:r>
          </a:p>
          <a:p>
            <a:endParaRPr lang="zh-CN" altLang="en-US">
              <a:cs typeface="Calibri" panose="020F0502020204030204" charset="0"/>
            </a:endParaRPr>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8C8F5DD-6FCD-424F-BE86-8CF327BC8041}" type="slidenum">
              <a:rPr lang="en-US" altLang="zh-CN" smtClean="0"/>
              <a:t>138</a:t>
            </a:fld>
            <a:endParaRPr lang="en-US"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139</a:t>
            </a:fld>
            <a:endParaRPr lang="en-US" sz="1300" dirty="0">
              <a:solidFill>
                <a:schemeClr val="dk1"/>
              </a:solidFill>
            </a:endParaRPr>
          </a:p>
        </p:txBody>
      </p:sp>
    </p:spTree>
    <p:extLst>
      <p:ext uri="{BB962C8B-B14F-4D97-AF65-F5344CB8AC3E}">
        <p14:creationId xmlns:p14="http://schemas.microsoft.com/office/powerpoint/2010/main" val="189483600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140</a:t>
            </a:fld>
            <a:endParaRPr lang="en-US" sz="1200" dirty="0"/>
          </a:p>
        </p:txBody>
      </p:sp>
    </p:spTree>
    <p:extLst>
      <p:ext uri="{BB962C8B-B14F-4D97-AF65-F5344CB8AC3E}">
        <p14:creationId xmlns:p14="http://schemas.microsoft.com/office/powerpoint/2010/main" val="20542319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141</a:t>
            </a:fld>
            <a:endParaRPr lang="en-US" sz="1200" dirty="0"/>
          </a:p>
        </p:txBody>
      </p:sp>
    </p:spTree>
    <p:extLst>
      <p:ext uri="{BB962C8B-B14F-4D97-AF65-F5344CB8AC3E}">
        <p14:creationId xmlns:p14="http://schemas.microsoft.com/office/powerpoint/2010/main" val="27345443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144</a:t>
            </a:fld>
            <a:endParaRPr lang="en-US" sz="1300" dirty="0">
              <a:solidFill>
                <a:schemeClr val="dk1"/>
              </a:solidFill>
            </a:endParaRPr>
          </a:p>
        </p:txBody>
      </p:sp>
    </p:spTree>
    <p:extLst>
      <p:ext uri="{BB962C8B-B14F-4D97-AF65-F5344CB8AC3E}">
        <p14:creationId xmlns:p14="http://schemas.microsoft.com/office/powerpoint/2010/main" val="356646271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300" smtClean="0">
                <a:solidFill>
                  <a:schemeClr val="dk1"/>
                </a:solidFill>
              </a:rPr>
              <a:pPr algn="r">
                <a:buSzPct val="25000"/>
              </a:pPr>
              <a:t>148</a:t>
            </a:fld>
            <a:endParaRPr lang="en-US" sz="1300" dirty="0">
              <a:solidFill>
                <a:schemeClr val="dk1"/>
              </a:solidFill>
            </a:endParaRPr>
          </a:p>
        </p:txBody>
      </p:sp>
    </p:spTree>
    <p:extLst>
      <p:ext uri="{BB962C8B-B14F-4D97-AF65-F5344CB8AC3E}">
        <p14:creationId xmlns:p14="http://schemas.microsoft.com/office/powerpoint/2010/main" val="40726626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150</a:t>
            </a:fld>
            <a:endParaRPr lang="en-US" sz="1200" dirty="0"/>
          </a:p>
        </p:txBody>
      </p:sp>
    </p:spTree>
    <p:extLst>
      <p:ext uri="{BB962C8B-B14F-4D97-AF65-F5344CB8AC3E}">
        <p14:creationId xmlns:p14="http://schemas.microsoft.com/office/powerpoint/2010/main" val="3514785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dirty="0"/>
              <a:t>Re ATM: ATM was a major technology in the 1990s that was hyped to win in the convergence of the Internet and telecommunications, but IP won instead. The short, fixed-size cells give flexibility (can mix voice and data without having the voice wait for a whole data packet). ATM is now used in niches such as ADSL and WAN links. </a:t>
            </a:r>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5D1749F-0B30-4B3B-B7B3-B51B8CDE71D9}" type="slidenum">
              <a:rPr lang="en-US" altLang="zh-CN" smtClean="0"/>
              <a:t>151</a:t>
            </a:fld>
            <a:endParaRPr lang="en-US" altLang="zh-C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152</a:t>
            </a:fld>
            <a:endParaRPr lang="en-US" sz="1200" dirty="0"/>
          </a:p>
        </p:txBody>
      </p:sp>
    </p:spTree>
    <p:extLst>
      <p:ext uri="{BB962C8B-B14F-4D97-AF65-F5344CB8AC3E}">
        <p14:creationId xmlns:p14="http://schemas.microsoft.com/office/powerpoint/2010/main" val="681560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361505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p>
            <a:pPr lvl="0"/>
            <a:r>
              <a:rPr lang="en-US" dirty="0"/>
              <a:t>Edit Master text styles</a:t>
            </a:r>
          </a:p>
        </p:txBody>
      </p:sp>
    </p:spTree>
    <p:extLst>
      <p:ext uri="{BB962C8B-B14F-4D97-AF65-F5344CB8AC3E}">
        <p14:creationId xmlns:p14="http://schemas.microsoft.com/office/powerpoint/2010/main" val="23879179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1381124" y="1990725"/>
            <a:ext cx="7315201" cy="4019550"/>
          </a:xfrm>
        </p:spPr>
        <p:txBody>
          <a:bodyPr/>
          <a:lstStyle>
            <a:lvl1pPr>
              <a:buClr>
                <a:srgbClr val="0000FF"/>
              </a:buClr>
              <a:buFont typeface="Arial" panose="020B0604020202020204"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p:txBody>
          <a:bodyPr/>
          <a:lstStyle>
            <a:lvl1pPr>
              <a:defRPr/>
            </a:lvl1pPr>
          </a:lstStyle>
          <a:p>
            <a:r>
              <a:rPr lang="en-US" altLang="zh-CN"/>
              <a:t>Computer Networks, Chapter 3 The Data Link Layer</a:t>
            </a:r>
            <a:endParaRPr lang="en-US" altLang="zh-CN" dirty="0"/>
          </a:p>
        </p:txBody>
      </p:sp>
    </p:spTree>
    <p:extLst>
      <p:ext uri="{BB962C8B-B14F-4D97-AF65-F5344CB8AC3E}">
        <p14:creationId xmlns:p14="http://schemas.microsoft.com/office/powerpoint/2010/main" val="1688075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143000"/>
            <a:ext cx="8229600" cy="4867275"/>
          </a:xfrm>
        </p:spPr>
        <p:txBody>
          <a:bodyPr/>
          <a:lstStyle>
            <a:lvl1pPr>
              <a:buClr>
                <a:srgbClr val="0000FF"/>
              </a:buClr>
              <a:buFont typeface="Arial" panose="020B0604020202020204"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685800" y="6248400"/>
            <a:ext cx="1905000" cy="457200"/>
          </a:xfrm>
          <a:prstGeom prst="rect">
            <a:avLst/>
          </a:prstGeom>
        </p:spPr>
        <p:txBody>
          <a:bodyPr vert="horz" wrap="square" lIns="91440" tIns="45720" rIns="91440" bIns="45720" numCol="1" anchor="t" anchorCtr="0" compatLnSpc="1"/>
          <a:lstStyle>
            <a:lvl1pPr eaLnBrk="1" hangingPunct="1">
              <a:defRPr>
                <a:ea typeface="宋体" panose="02010600030101010101" pitchFamily="2" charset="-122"/>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sz="800" smtClean="0">
                <a:ea typeface="+mn-ea"/>
              </a:defRPr>
            </a:lvl1pPr>
          </a:lstStyle>
          <a:p>
            <a:pPr>
              <a:defRPr/>
            </a:pPr>
            <a:r>
              <a:rPr lang="en-US"/>
              <a:t>Computer Networks, Chapter 3 The Data Link Layer</a:t>
            </a:r>
            <a:endParaRPr lang="en-US" dirty="0"/>
          </a:p>
        </p:txBody>
      </p:sp>
      <p:sp>
        <p:nvSpPr>
          <p:cNvPr id="6"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lstStyle>
            <a:lvl1pPr eaLnBrk="1" hangingPunct="1">
              <a:defRPr>
                <a:ea typeface="宋体" panose="02010600030101010101" pitchFamily="2" charset="-122"/>
              </a:defRPr>
            </a:lvl1pPr>
          </a:lstStyle>
          <a:p>
            <a:pPr>
              <a:defRPr/>
            </a:pPr>
            <a:fld id="{27E785DC-62AE-4216-985D-64E6A253C6D2}" type="slidenum">
              <a:rPr lang="en-US" altLang="zh-CN"/>
              <a:t>‹#›</a:t>
            </a:fld>
            <a:endParaRPr lang="en-US" altLang="zh-CN"/>
          </a:p>
        </p:txBody>
      </p:sp>
    </p:spTree>
    <p:extLst>
      <p:ext uri="{BB962C8B-B14F-4D97-AF65-F5344CB8AC3E}">
        <p14:creationId xmlns:p14="http://schemas.microsoft.com/office/powerpoint/2010/main" val="22891049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914399" y="1610715"/>
            <a:ext cx="7790214" cy="4600081"/>
          </a:xfrm>
        </p:spPr>
        <p:txBody>
          <a:bodyPr/>
          <a:lstStyle>
            <a:lvl1pPr>
              <a:buFont typeface="Arial" panose="020B0604020202020204"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p:txBody>
          <a:bodyPr/>
          <a:lstStyle>
            <a:lvl1pPr>
              <a:defRPr/>
            </a:lvl1pPr>
          </a:lstStyle>
          <a:p>
            <a:r>
              <a:rPr lang="en-US" altLang="zh-CN"/>
              <a:t>Computer Networks, Chapter 3 The Data Link Layer</a:t>
            </a:r>
            <a:endParaRPr lang="en-US" altLang="zh-CN" dirty="0"/>
          </a:p>
        </p:txBody>
      </p:sp>
    </p:spTree>
    <p:extLst>
      <p:ext uri="{BB962C8B-B14F-4D97-AF65-F5344CB8AC3E}">
        <p14:creationId xmlns:p14="http://schemas.microsoft.com/office/powerpoint/2010/main" val="3105501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D80BE1-CEAD-8942-94F6-E79BDB072CD5}"/>
              </a:ext>
            </a:extLst>
          </p:cNvPr>
          <p:cNvSpPr>
            <a:spLocks noGrp="1"/>
          </p:cNvSpPr>
          <p:nvPr>
            <p:ph type="dt" sz="half" idx="10"/>
          </p:nvPr>
        </p:nvSpPr>
        <p:spPr/>
        <p:txBody>
          <a:bodyPr/>
          <a:lstStyle/>
          <a:p>
            <a:fld id="{530820CF-B880-4189-942D-D702A7CBA730}" type="datetimeFigureOut">
              <a:rPr lang="zh-CN" altLang="en-US" smtClean="0"/>
              <a:t>2023/10/23</a:t>
            </a:fld>
            <a:endParaRPr lang="zh-CN" altLang="en-US"/>
          </a:p>
        </p:txBody>
      </p:sp>
      <p:sp>
        <p:nvSpPr>
          <p:cNvPr id="3" name="页脚占位符 2">
            <a:extLst>
              <a:ext uri="{FF2B5EF4-FFF2-40B4-BE49-F238E27FC236}">
                <a16:creationId xmlns:a16="http://schemas.microsoft.com/office/drawing/2014/main" id="{5EBDFB2A-3BB3-804D-8646-A2A0D2C83E1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A11A5F4-AA57-1144-A623-3A0F48C6FAF4}"/>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746237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457200" y="1143000"/>
            <a:ext cx="4114800" cy="4867275"/>
          </a:xfrm>
        </p:spPr>
        <p:txBody>
          <a:bodyPr/>
          <a:lstStyle>
            <a:lvl1pPr>
              <a:buClr>
                <a:srgbClr val="0000FF"/>
              </a:buClr>
              <a:buFont typeface="Arial" panose="020B0604020202020204"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ftr" sz="quarter" idx="10"/>
          </p:nvPr>
        </p:nvSpPr>
        <p:spPr/>
        <p:txBody>
          <a:bodyPr/>
          <a:lstStyle>
            <a:lvl1pPr>
              <a:defRPr/>
            </a:lvl1pPr>
          </a:lstStyle>
          <a:p>
            <a:r>
              <a:rPr lang="en-US" altLang="zh-CN"/>
              <a:t>Computer Networks, Chapter 3 The Data Link Layer</a:t>
            </a:r>
            <a:endParaRPr lang="en-US" altLang="zh-CN" dirty="0"/>
          </a:p>
        </p:txBody>
      </p:sp>
    </p:spTree>
    <p:extLst>
      <p:ext uri="{BB962C8B-B14F-4D97-AF65-F5344CB8AC3E}">
        <p14:creationId xmlns:p14="http://schemas.microsoft.com/office/powerpoint/2010/main" val="1944170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Shape 24"/>
        <p:cNvGrpSpPr/>
        <p:nvPr/>
      </p:nvGrpSpPr>
      <p:grpSpPr>
        <a:xfrm>
          <a:off x="0" y="0"/>
          <a:ext cx="0" cy="0"/>
          <a:chOff x="0" y="0"/>
          <a:chExt cx="0" cy="0"/>
        </a:xfrm>
      </p:grpSpPr>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lang="en-US" dirty="0"/>
          </a:p>
          <a:p>
            <a:pPr lvl="1"/>
            <a:endParaRPr lang="en-US" dirty="0"/>
          </a:p>
          <a:p>
            <a:pPr lvl="2"/>
            <a:endParaRPr dirty="0"/>
          </a:p>
        </p:txBody>
      </p:sp>
      <p:sp>
        <p:nvSpPr>
          <p:cNvPr id="9" name="Title 8">
            <a:extLst>
              <a:ext uri="{FF2B5EF4-FFF2-40B4-BE49-F238E27FC236}">
                <a16:creationId xmlns:a16="http://schemas.microsoft.com/office/drawing/2014/main" id="{9AC1CC4A-7F6F-534A-AEB6-B67B27D3077E}"/>
              </a:ext>
            </a:extLst>
          </p:cNvPr>
          <p:cNvSpPr>
            <a:spLocks noGrp="1"/>
          </p:cNvSpPr>
          <p:nvPr>
            <p:ph type="title"/>
          </p:nvPr>
        </p:nvSpPr>
        <p:spPr/>
        <p:txBody>
          <a:bodyPr/>
          <a:lstStyle/>
          <a:p>
            <a:r>
              <a:rPr lang="en-US"/>
              <a:t>Click to edit Master title style</a:t>
            </a:r>
          </a:p>
        </p:txBody>
      </p:sp>
      <p:sp>
        <p:nvSpPr>
          <p:cNvPr id="13" name="Date Placeholder 12">
            <a:extLst>
              <a:ext uri="{FF2B5EF4-FFF2-40B4-BE49-F238E27FC236}">
                <a16:creationId xmlns:a16="http://schemas.microsoft.com/office/drawing/2014/main" id="{6DA84EA8-31F1-8C49-A457-B55721405AD4}"/>
              </a:ext>
            </a:extLst>
          </p:cNvPr>
          <p:cNvSpPr>
            <a:spLocks noGrp="1"/>
          </p:cNvSpPr>
          <p:nvPr>
            <p:ph type="dt" idx="10"/>
          </p:nvPr>
        </p:nvSpPr>
        <p:spPr/>
        <p:txBody>
          <a:bodyPr/>
          <a:lstStyle/>
          <a:p>
            <a:endParaRPr lang="en-US" dirty="0"/>
          </a:p>
        </p:txBody>
      </p:sp>
      <p:sp>
        <p:nvSpPr>
          <p:cNvPr id="14" name="Footer Placeholder 13">
            <a:extLst>
              <a:ext uri="{FF2B5EF4-FFF2-40B4-BE49-F238E27FC236}">
                <a16:creationId xmlns:a16="http://schemas.microsoft.com/office/drawing/2014/main" id="{72041BCF-2F91-2A45-8410-D4499892585E}"/>
              </a:ext>
            </a:extLst>
          </p:cNvPr>
          <p:cNvSpPr>
            <a:spLocks noGrp="1"/>
          </p:cNvSpPr>
          <p:nvPr>
            <p:ph type="ftr" sz="quarter" idx="11"/>
          </p:nvPr>
        </p:nvSpPr>
        <p:spPr/>
        <p:txBody>
          <a:bodyPr/>
          <a:lstStyle/>
          <a:p>
            <a:endParaRPr lang="en-US" dirty="0"/>
          </a:p>
        </p:txBody>
      </p:sp>
      <p:sp>
        <p:nvSpPr>
          <p:cNvPr id="15" name="Slide Number Placeholder 14">
            <a:extLst>
              <a:ext uri="{FF2B5EF4-FFF2-40B4-BE49-F238E27FC236}">
                <a16:creationId xmlns:a16="http://schemas.microsoft.com/office/drawing/2014/main" id="{5899F5A0-B71F-1E40-9CD7-FAA5FEBC94C9}"/>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14600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8">
            <a:extLst>
              <a:ext uri="{FF2B5EF4-FFF2-40B4-BE49-F238E27FC236}">
                <a16:creationId xmlns:a16="http://schemas.microsoft.com/office/drawing/2014/main" id="{F95A3C12-C176-4C2E-9820-6A6035C43AF5}"/>
              </a:ext>
            </a:extLst>
          </p:cNvPr>
          <p:cNvSpPr>
            <a:spLocks noGrp="1"/>
          </p:cNvSpPr>
          <p:nvPr>
            <p:ph type="pic" sz="quarter" idx="14"/>
          </p:nvPr>
        </p:nvSpPr>
        <p:spPr>
          <a:xfrm>
            <a:off x="5192713" y="1481138"/>
            <a:ext cx="3592512" cy="3754437"/>
          </a:xfrm>
        </p:spPr>
        <p:txBody>
          <a:bodyPr/>
          <a:lstStyle/>
          <a:p>
            <a:endParaRPr lang="en-US" dirty="0"/>
          </a:p>
        </p:txBody>
      </p:sp>
      <p:sp>
        <p:nvSpPr>
          <p:cNvPr id="11" name="Text Placeholder 10">
            <a:extLst>
              <a:ext uri="{FF2B5EF4-FFF2-40B4-BE49-F238E27FC236}">
                <a16:creationId xmlns:a16="http://schemas.microsoft.com/office/drawing/2014/main" id="{F059F1CC-D06F-4B10-B166-6D6F2C786A37}"/>
              </a:ext>
            </a:extLst>
          </p:cNvPr>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5" name="Footer Placeholder 4">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60428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a:t>Click to add Learning Objective(s)</a:t>
            </a:r>
            <a:endParaRPr dirty="0"/>
          </a:p>
        </p:txBody>
      </p:sp>
      <p:sp>
        <p:nvSpPr>
          <p:cNvPr id="64" name="Shape 64"/>
          <p:cNvSpPr txBox="1">
            <a:spLocks noGrp="1"/>
          </p:cNvSpPr>
          <p:nvPr>
            <p:ph type="body" idx="2"/>
          </p:nvPr>
        </p:nvSpPr>
        <p:spPr>
          <a:xfrm>
            <a:off x="457200" y="1358678"/>
            <a:ext cx="8229600" cy="4767485"/>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p>
        </p:txBody>
      </p:sp>
      <p:sp>
        <p:nvSpPr>
          <p:cNvPr id="5" name="Footer Placeholder 4">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2027899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5" name="Footer Placeholder 4">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648721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16" name="Shape 16"/>
          <p:cNvSpPr txBox="1"/>
          <p:nvPr/>
        </p:nvSpPr>
        <p:spPr>
          <a:xfrm>
            <a:off x="5861538" y="6357992"/>
            <a:ext cx="2901461" cy="200549"/>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solidFill>
                  <a:schemeClr val="tx1">
                    <a:lumMod val="50000"/>
                    <a:lumOff val="50000"/>
                  </a:schemeClr>
                </a:solidFill>
                <a:latin typeface="Calibri Light" panose="020F0302020204030204" pitchFamily="34" charset="0"/>
                <a:ea typeface="Verdana" panose="020B0604030504040204" pitchFamily="34" charset="0"/>
                <a:cs typeface="Calibri Light" panose="020F0302020204030204" pitchFamily="34" charset="0"/>
              </a:rPr>
              <a:t>Copyright © 2020, 2011, 2003 Pearson Education, Inc. All Rights Reserved</a:t>
            </a: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3" name="矩形 2">
            <a:extLst>
              <a:ext uri="{FF2B5EF4-FFF2-40B4-BE49-F238E27FC236}">
                <a16:creationId xmlns:a16="http://schemas.microsoft.com/office/drawing/2014/main" id="{CB727A82-878D-4126-8899-88E59A258586}"/>
              </a:ext>
            </a:extLst>
          </p:cNvPr>
          <p:cNvSpPr/>
          <p:nvPr userDrawn="1"/>
        </p:nvSpPr>
        <p:spPr>
          <a:xfrm>
            <a:off x="509954" y="6429344"/>
            <a:ext cx="3159369" cy="276999"/>
          </a:xfrm>
          <a:prstGeom prst="rect">
            <a:avLst/>
          </a:prstGeom>
        </p:spPr>
        <p:txBody>
          <a:bodyPr wrap="square">
            <a:spAutoFit/>
          </a:bodyPr>
          <a:lstStyle/>
          <a:p>
            <a:r>
              <a:rPr lang="en-US" altLang="zh-CN" sz="1200" b="0" i="0" u="none" strike="noStrike" cap="none" dirty="0">
                <a:solidFill>
                  <a:schemeClr val="tx1">
                    <a:lumMod val="50000"/>
                    <a:lumOff val="50000"/>
                  </a:schemeClr>
                </a:solidFill>
                <a:latin typeface="Calibri Light" panose="020F0302020204030204" pitchFamily="34" charset="0"/>
                <a:ea typeface="Verdana" panose="020B0604030504040204" pitchFamily="34" charset="0"/>
                <a:cs typeface="Calibri Light" panose="020F0302020204030204" pitchFamily="34" charset="0"/>
                <a:sym typeface="Arial"/>
              </a:rPr>
              <a:t>Computer Networks</a:t>
            </a:r>
            <a:endParaRPr lang="zh-CN" altLang="en-US" sz="1200" b="0" i="0" u="none" strike="noStrike" cap="none" dirty="0">
              <a:solidFill>
                <a:schemeClr val="tx1">
                  <a:lumMod val="50000"/>
                  <a:lumOff val="50000"/>
                </a:schemeClr>
              </a:solidFill>
              <a:latin typeface="Calibri Light" panose="020F0302020204030204" pitchFamily="34" charset="0"/>
              <a:cs typeface="Calibri Light" panose="020F0302020204030204" pitchFamily="34" charset="0"/>
              <a:sym typeface="Arial"/>
            </a:endParaRPr>
          </a:p>
        </p:txBody>
      </p:sp>
      <p:sp>
        <p:nvSpPr>
          <p:cNvPr id="4" name="矩形 3">
            <a:extLst>
              <a:ext uri="{FF2B5EF4-FFF2-40B4-BE49-F238E27FC236}">
                <a16:creationId xmlns:a16="http://schemas.microsoft.com/office/drawing/2014/main" id="{C4EA26D9-89E3-45F1-B336-FC273BFF7460}"/>
              </a:ext>
            </a:extLst>
          </p:cNvPr>
          <p:cNvSpPr/>
          <p:nvPr userDrawn="1"/>
        </p:nvSpPr>
        <p:spPr>
          <a:xfrm>
            <a:off x="3669323" y="6429344"/>
            <a:ext cx="2028119" cy="276999"/>
          </a:xfrm>
          <a:prstGeom prst="rect">
            <a:avLst/>
          </a:prstGeom>
        </p:spPr>
        <p:txBody>
          <a:bodyPr wrap="none">
            <a:spAutoFit/>
          </a:bodyPr>
          <a:lstStyle/>
          <a:p>
            <a:r>
              <a:rPr lang="en-US" altLang="zh-CN" sz="1200" b="0" i="0" u="none" strike="noStrike" cap="none" dirty="0">
                <a:solidFill>
                  <a:schemeClr val="tx1">
                    <a:lumMod val="50000"/>
                    <a:lumOff val="50000"/>
                  </a:schemeClr>
                </a:solidFill>
                <a:latin typeface="Calibri Light" panose="020F0302020204030204" pitchFamily="34" charset="0"/>
                <a:ea typeface="Verdana" panose="020B0604030504040204" pitchFamily="34" charset="0"/>
                <a:cs typeface="Calibri Light" panose="020F0302020204030204" pitchFamily="34" charset="0"/>
                <a:sym typeface="Arial"/>
              </a:rPr>
              <a:t>Chapter3 The Data Link Layer</a:t>
            </a:r>
          </a:p>
        </p:txBody>
      </p:sp>
    </p:spTree>
  </p:cSld>
  <p:clrMap bg1="lt1" tx1="dk1" bg2="dk2" tx2="lt2" accent1="accent1" accent2="accent2" accent3="accent3" accent4="accent4" accent5="accent5" accent6="accent6" hlink="hlink" folHlink="folHlink"/>
  <p:sldLayoutIdLst>
    <p:sldLayoutId id="2147483676" r:id="rId1"/>
    <p:sldLayoutId id="2147483675" r:id="rId2"/>
    <p:sldLayoutId id="2147483671" r:id="rId3"/>
    <p:sldLayoutId id="2147483673" r:id="rId4"/>
    <p:sldLayoutId id="2147483654" r:id="rId5"/>
    <p:sldLayoutId id="2147483655" r:id="rId6"/>
    <p:sldLayoutId id="2147483656" r:id="rId7"/>
    <p:sldLayoutId id="2147483670" r:id="rId8"/>
    <p:sldLayoutId id="2147483669" r:id="rId9"/>
    <p:sldLayoutId id="2147483657" r:id="rId10"/>
    <p:sldLayoutId id="2147483678" r:id="rId11"/>
    <p:sldLayoutId id="2147483679" r:id="rId12"/>
    <p:sldLayoutId id="2147483680" r:id="rId13"/>
    <p:sldLayoutId id="2147483681" r:id="rId14"/>
    <p:sldLayoutId id="2147483682" r:id="rId15"/>
    <p:sldLayoutId id="214748368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0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8" Type="http://schemas.openxmlformats.org/officeDocument/2006/relationships/image" Target="../media/image117.emf"/><Relationship Id="rId3" Type="http://schemas.openxmlformats.org/officeDocument/2006/relationships/notesSlide" Target="../notesSlides/notesSlide84.xml"/><Relationship Id="rId7"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16.emf"/><Relationship Id="rId5" Type="http://schemas.openxmlformats.org/officeDocument/2006/relationships/oleObject" Target="../embeddings/oleObject1.bin"/><Relationship Id="rId4" Type="http://schemas.openxmlformats.org/officeDocument/2006/relationships/image" Target="../media/image118.jpg"/></Relationships>
</file>

<file path=ppt/slides/_rels/slide128.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3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37.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138.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91.xml"/><Relationship Id="rId1" Type="http://schemas.openxmlformats.org/officeDocument/2006/relationships/slideLayout" Target="../slideLayouts/slideLayout13.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s>
</file>

<file path=ppt/slides/_rels/slide13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2.xml"/><Relationship Id="rId1" Type="http://schemas.openxmlformats.org/officeDocument/2006/relationships/slideLayout" Target="../slideLayouts/slideLayout13.xml"/><Relationship Id="rId4" Type="http://schemas.openxmlformats.org/officeDocument/2006/relationships/image" Target="../media/image145.pn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4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3.xml"/><Relationship Id="rId4" Type="http://schemas.openxmlformats.org/officeDocument/2006/relationships/image" Target="../media/image153.png"/></Relationships>
</file>

<file path=ppt/slides/_rels/slide14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3.xml"/><Relationship Id="rId4" Type="http://schemas.openxmlformats.org/officeDocument/2006/relationships/image" Target="../media/image156.png"/></Relationships>
</file>

<file path=ppt/slides/_rels/slide14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3.xml"/><Relationship Id="rId4" Type="http://schemas.openxmlformats.org/officeDocument/2006/relationships/image" Target="../media/image159.png"/></Relationships>
</file>

<file path=ppt/slides/_rels/slide1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6.xml"/><Relationship Id="rId1" Type="http://schemas.openxmlformats.org/officeDocument/2006/relationships/slideLayout" Target="../slideLayouts/slideLayout13.xml"/><Relationship Id="rId5" Type="http://schemas.openxmlformats.org/officeDocument/2006/relationships/image" Target="../media/image162.png"/><Relationship Id="rId4" Type="http://schemas.openxmlformats.org/officeDocument/2006/relationships/image" Target="../media/image161.png"/></Relationships>
</file>

<file path=ppt/slides/_rels/slide14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6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2.xml"/><Relationship Id="rId1" Type="http://schemas.openxmlformats.org/officeDocument/2006/relationships/slideLayout" Target="../slideLayouts/slideLayout11.xml"/><Relationship Id="rId4" Type="http://schemas.openxmlformats.org/officeDocument/2006/relationships/image" Target="../media/image168.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1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14.xml"/><Relationship Id="rId5" Type="http://schemas.openxmlformats.org/officeDocument/2006/relationships/image" Target="../media/image71.png"/><Relationship Id="rId4" Type="http://schemas.openxmlformats.org/officeDocument/2006/relationships/image" Target="../media/image70.png"/></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 Id="rId5" Type="http://schemas.openxmlformats.org/officeDocument/2006/relationships/image" Target="../media/image79.png"/><Relationship Id="rId4" Type="http://schemas.openxmlformats.org/officeDocument/2006/relationships/image" Target="../media/image78.png"/></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ADE595E-E123-48ED-ADBB-CE1FC2CDC877}"/>
              </a:ext>
            </a:extLst>
          </p:cNvPr>
          <p:cNvSpPr>
            <a:spLocks noGrp="1"/>
          </p:cNvSpPr>
          <p:nvPr>
            <p:ph type="ctrTitle"/>
          </p:nvPr>
        </p:nvSpPr>
        <p:spPr/>
        <p:txBody>
          <a:bodyPr/>
          <a:lstStyle/>
          <a:p>
            <a:r>
              <a:rPr lang="en-US" altLang="zh-CN" dirty="0"/>
              <a:t>COMPUTER NETWORKS</a:t>
            </a:r>
            <a:endParaRPr lang="zh-CN" altLang="en-US" dirty="0"/>
          </a:p>
        </p:txBody>
      </p:sp>
      <p:sp>
        <p:nvSpPr>
          <p:cNvPr id="4" name="Text Placeholder 3">
            <a:extLst>
              <a:ext uri="{FF2B5EF4-FFF2-40B4-BE49-F238E27FC236}">
                <a16:creationId xmlns:a16="http://schemas.microsoft.com/office/drawing/2014/main" id="{EA87E256-A566-4CB4-B641-73EBACC55A95}"/>
              </a:ext>
            </a:extLst>
          </p:cNvPr>
          <p:cNvSpPr>
            <a:spLocks noGrp="1"/>
          </p:cNvSpPr>
          <p:nvPr>
            <p:ph type="subTitle" idx="1"/>
          </p:nvPr>
        </p:nvSpPr>
        <p:spPr/>
        <p:txBody>
          <a:bodyPr/>
          <a:lstStyle/>
          <a:p>
            <a:pPr algn="ctr"/>
            <a:r>
              <a:rPr lang="en-US" altLang="zh-CN" sz="3200" dirty="0"/>
              <a:t>Chapter 3 The Data Link Layer</a:t>
            </a:r>
          </a:p>
        </p:txBody>
      </p:sp>
    </p:spTree>
    <p:extLst>
      <p:ext uri="{BB962C8B-B14F-4D97-AF65-F5344CB8AC3E}">
        <p14:creationId xmlns:p14="http://schemas.microsoft.com/office/powerpoint/2010/main" val="910404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 Provided to The Network Layer</a:t>
            </a:r>
            <a:br>
              <a:rPr lang="en-US" dirty="0"/>
            </a:br>
            <a:r>
              <a:rPr lang="en-US" dirty="0"/>
              <a:t>(2 of 2)</a:t>
            </a:r>
          </a:p>
        </p:txBody>
      </p:sp>
      <p:sp>
        <p:nvSpPr>
          <p:cNvPr id="3" name="Text Placeholder 2"/>
          <p:cNvSpPr>
            <a:spLocks noGrp="1"/>
          </p:cNvSpPr>
          <p:nvPr>
            <p:ph type="body" idx="1"/>
          </p:nvPr>
        </p:nvSpPr>
        <p:spPr/>
        <p:txBody>
          <a:bodyPr/>
          <a:lstStyle/>
          <a:p>
            <a:r>
              <a:rPr lang="en-US" dirty="0"/>
              <a:t>Actual services vary from protocol to protocol</a:t>
            </a:r>
          </a:p>
          <a:p>
            <a:r>
              <a:rPr lang="en-US" dirty="0"/>
              <a:t>Three possible services</a:t>
            </a:r>
          </a:p>
          <a:p>
            <a:pPr lvl="1"/>
            <a:r>
              <a:rPr lang="en-US" dirty="0"/>
              <a:t>Unacknowledged connectionless service</a:t>
            </a:r>
          </a:p>
          <a:p>
            <a:pPr lvl="2"/>
            <a:r>
              <a:rPr lang="en-US" altLang="zh-CN" dirty="0">
                <a:ea typeface="宋体" panose="02010600030101010101" pitchFamily="2" charset="-122"/>
              </a:rPr>
              <a:t>Frame is sent with no connection / error recovery</a:t>
            </a:r>
          </a:p>
          <a:p>
            <a:pPr lvl="2"/>
            <a:r>
              <a:rPr lang="en-US" altLang="zh-CN" dirty="0">
                <a:ea typeface="宋体" panose="02010600030101010101" pitchFamily="2" charset="-122"/>
              </a:rPr>
              <a:t>Ethernet is example</a:t>
            </a:r>
          </a:p>
          <a:p>
            <a:pPr lvl="1"/>
            <a:r>
              <a:rPr lang="en-US" dirty="0"/>
              <a:t>Acknowledged connectionless service</a:t>
            </a:r>
          </a:p>
          <a:p>
            <a:pPr lvl="2"/>
            <a:r>
              <a:rPr lang="en-US" altLang="zh-CN" dirty="0">
                <a:ea typeface="宋体" panose="02010600030101010101" pitchFamily="2" charset="-122"/>
              </a:rPr>
              <a:t>Frame is sent with retransmissions if needed</a:t>
            </a:r>
          </a:p>
          <a:p>
            <a:pPr lvl="2"/>
            <a:r>
              <a:rPr lang="en-US" altLang="zh-CN" dirty="0">
                <a:ea typeface="宋体" panose="02010600030101010101" pitchFamily="2" charset="-122"/>
              </a:rPr>
              <a:t>Example is 802.11</a:t>
            </a:r>
          </a:p>
          <a:p>
            <a:pPr lvl="1"/>
            <a:r>
              <a:rPr lang="en-US" dirty="0"/>
              <a:t>Acknowledged connection-oriented service</a:t>
            </a:r>
          </a:p>
          <a:p>
            <a:pPr lvl="2"/>
            <a:r>
              <a:rPr lang="en-US" altLang="zh-CN" dirty="0">
                <a:ea typeface="宋体" panose="02010600030101010101" pitchFamily="2" charset="-122"/>
              </a:rPr>
              <a:t>Connection is set up; rare</a:t>
            </a:r>
          </a:p>
          <a:p>
            <a:pPr lvl="1"/>
            <a:endParaRPr lang="en-US" dirty="0"/>
          </a:p>
        </p:txBody>
      </p:sp>
    </p:spTree>
    <p:extLst>
      <p:ext uri="{BB962C8B-B14F-4D97-AF65-F5344CB8AC3E}">
        <p14:creationId xmlns:p14="http://schemas.microsoft.com/office/powerpoint/2010/main" val="33271307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One-Bit Sliding Window (2)</a:t>
            </a:r>
            <a:endParaRPr lang="en-US" dirty="0"/>
          </a:p>
        </p:txBody>
      </p:sp>
      <p:sp>
        <p:nvSpPr>
          <p:cNvPr id="5" name="Text Placeholder 4"/>
          <p:cNvSpPr>
            <a:spLocks noGrp="1"/>
          </p:cNvSpPr>
          <p:nvPr>
            <p:ph type="body" idx="1"/>
          </p:nvPr>
        </p:nvSpPr>
        <p:spPr>
          <a:xfrm>
            <a:off x="457200" y="5905382"/>
            <a:ext cx="8229600" cy="424778"/>
          </a:xfrm>
        </p:spPr>
        <p:txBody>
          <a:bodyPr/>
          <a:lstStyle/>
          <a:p>
            <a:pPr algn="ctr"/>
            <a:r>
              <a:rPr lang="en-US" altLang="en-US" dirty="0"/>
              <a:t>A 1-bit sliding window protocol … continued on the next slide</a:t>
            </a:r>
          </a:p>
        </p:txBody>
      </p:sp>
      <p:pic>
        <p:nvPicPr>
          <p:cNvPr id="4" name="Picture Placeholder 3" descr="Figure 3-16 A 1-bit sliding window protocol.&#10;&#10;This example illustrates a sliding window protocol with a window size of 1. This protocol uses stop-and-wait transmission since the sender transmits a frame and waits for its acknowledgement before sending the next one. Slide 2 of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64108" y="1947601"/>
            <a:ext cx="7415784" cy="2627376"/>
          </a:xfrm>
        </p:spPr>
      </p:pic>
    </p:spTree>
    <p:extLst>
      <p:ext uri="{BB962C8B-B14F-4D97-AF65-F5344CB8AC3E}">
        <p14:creationId xmlns:p14="http://schemas.microsoft.com/office/powerpoint/2010/main" val="41570135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One-Bit Sliding Window (3)</a:t>
            </a:r>
            <a:endParaRPr lang="en-US" dirty="0"/>
          </a:p>
        </p:txBody>
      </p:sp>
      <p:sp>
        <p:nvSpPr>
          <p:cNvPr id="5" name="Text Placeholder 4"/>
          <p:cNvSpPr>
            <a:spLocks noGrp="1"/>
          </p:cNvSpPr>
          <p:nvPr>
            <p:ph type="body" idx="1"/>
          </p:nvPr>
        </p:nvSpPr>
        <p:spPr>
          <a:xfrm>
            <a:off x="457200" y="5905382"/>
            <a:ext cx="8229600" cy="424778"/>
          </a:xfrm>
        </p:spPr>
        <p:txBody>
          <a:bodyPr/>
          <a:lstStyle/>
          <a:p>
            <a:pPr algn="ctr"/>
            <a:r>
              <a:rPr lang="en-US" altLang="en-US" dirty="0"/>
              <a:t>A 1-bit sliding window protocol (end of code)</a:t>
            </a:r>
          </a:p>
        </p:txBody>
      </p:sp>
      <p:pic>
        <p:nvPicPr>
          <p:cNvPr id="6" name="Picture Placeholder 5" descr="Figure 3-16 A 1-bit sliding window protocol.&#10;&#10;This example illustrates a sliding window protocol with a window size of 1. This protocol uses stop-and-wait transmission since the sender transmits a frame and waits for its acknowledgement before sending the next one. Slide 3 of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64108" y="1637478"/>
            <a:ext cx="7415784" cy="3925824"/>
          </a:xfrm>
        </p:spPr>
      </p:pic>
    </p:spTree>
    <p:extLst>
      <p:ext uri="{BB962C8B-B14F-4D97-AF65-F5344CB8AC3E}">
        <p14:creationId xmlns:p14="http://schemas.microsoft.com/office/powerpoint/2010/main" val="18071379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One-Bit Sliding Window (4)</a:t>
            </a:r>
            <a:endParaRPr lang="en-US" dirty="0"/>
          </a:p>
        </p:txBody>
      </p:sp>
      <p:sp>
        <p:nvSpPr>
          <p:cNvPr id="5" name="Text Placeholder 4"/>
          <p:cNvSpPr>
            <a:spLocks noGrp="1"/>
          </p:cNvSpPr>
          <p:nvPr>
            <p:ph type="body" idx="1"/>
          </p:nvPr>
        </p:nvSpPr>
        <p:spPr>
          <a:xfrm>
            <a:off x="460375" y="5669280"/>
            <a:ext cx="8229600" cy="639878"/>
          </a:xfrm>
        </p:spPr>
        <p:txBody>
          <a:bodyPr/>
          <a:lstStyle/>
          <a:p>
            <a:r>
              <a:rPr lang="en-US" dirty="0"/>
              <a:t>Two scenarios for protocol 4. (a) Normal case. (b) Abnormal case. The notation is (seq, ack, packet number). An asterisk indicates where a network layer accepts a packet.</a:t>
            </a:r>
            <a:endParaRPr lang="en-US" altLang="en-US" dirty="0"/>
          </a:p>
        </p:txBody>
      </p:sp>
      <p:pic>
        <p:nvPicPr>
          <p:cNvPr id="9" name="Picture Placeholder 8" descr="Figure 3-17. Two scenarios for protocol 4. (a) Normal case. (b) Abnormal case. The notation is (seq, ack, packet number). An asterisk indicates where a network layer accepts a packet."/>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68446" y="2075840"/>
            <a:ext cx="6632868" cy="3376082"/>
          </a:xfrm>
        </p:spPr>
      </p:pic>
      <p:sp>
        <p:nvSpPr>
          <p:cNvPr id="3" name="矩形 2">
            <a:extLst>
              <a:ext uri="{FF2B5EF4-FFF2-40B4-BE49-F238E27FC236}">
                <a16:creationId xmlns:a16="http://schemas.microsoft.com/office/drawing/2014/main" id="{C556DD97-062B-4349-B39E-31463C0007DF}"/>
              </a:ext>
            </a:extLst>
          </p:cNvPr>
          <p:cNvSpPr/>
          <p:nvPr/>
        </p:nvSpPr>
        <p:spPr>
          <a:xfrm>
            <a:off x="5255285" y="1550705"/>
            <a:ext cx="1261884" cy="369332"/>
          </a:xfrm>
          <a:prstGeom prst="rect">
            <a:avLst/>
          </a:prstGeom>
        </p:spPr>
        <p:txBody>
          <a:bodyPr wrap="none">
            <a:spAutoFit/>
          </a:bodyPr>
          <a:lstStyle/>
          <a:p>
            <a:r>
              <a:rPr lang="en-US" altLang="zh-CN" sz="1800" b="1" dirty="0"/>
              <a:t>Abnormal</a:t>
            </a:r>
            <a:endParaRPr lang="zh-CN" altLang="en-US" sz="1800" b="1" dirty="0"/>
          </a:p>
        </p:txBody>
      </p:sp>
      <p:sp>
        <p:nvSpPr>
          <p:cNvPr id="4" name="矩形 3">
            <a:extLst>
              <a:ext uri="{FF2B5EF4-FFF2-40B4-BE49-F238E27FC236}">
                <a16:creationId xmlns:a16="http://schemas.microsoft.com/office/drawing/2014/main" id="{87203FBC-BBC2-41A1-A598-93BD7E4E5499}"/>
              </a:ext>
            </a:extLst>
          </p:cNvPr>
          <p:cNvSpPr/>
          <p:nvPr/>
        </p:nvSpPr>
        <p:spPr>
          <a:xfrm>
            <a:off x="1647078" y="1550705"/>
            <a:ext cx="979755" cy="369332"/>
          </a:xfrm>
          <a:prstGeom prst="rect">
            <a:avLst/>
          </a:prstGeom>
        </p:spPr>
        <p:txBody>
          <a:bodyPr wrap="none">
            <a:spAutoFit/>
          </a:bodyPr>
          <a:lstStyle/>
          <a:p>
            <a:r>
              <a:rPr lang="en-US" altLang="zh-CN" sz="1800" b="1" dirty="0">
                <a:ea typeface="宋体" panose="02010600030101010101" pitchFamily="2" charset="-122"/>
              </a:rPr>
              <a:t>Normal</a:t>
            </a:r>
            <a:endParaRPr lang="zh-CN" altLang="en-US" sz="1800" b="1" dirty="0"/>
          </a:p>
        </p:txBody>
      </p:sp>
      <p:sp>
        <p:nvSpPr>
          <p:cNvPr id="6" name="矩形 5">
            <a:extLst>
              <a:ext uri="{FF2B5EF4-FFF2-40B4-BE49-F238E27FC236}">
                <a16:creationId xmlns:a16="http://schemas.microsoft.com/office/drawing/2014/main" id="{659E9037-E045-47B3-A6A3-7EF9E3401EBE}"/>
              </a:ext>
            </a:extLst>
          </p:cNvPr>
          <p:cNvSpPr/>
          <p:nvPr/>
        </p:nvSpPr>
        <p:spPr>
          <a:xfrm>
            <a:off x="6165664" y="4692178"/>
            <a:ext cx="2871299" cy="923330"/>
          </a:xfrm>
          <a:prstGeom prst="rect">
            <a:avLst/>
          </a:prstGeom>
        </p:spPr>
        <p:txBody>
          <a:bodyPr wrap="none">
            <a:spAutoFit/>
          </a:bodyPr>
          <a:lstStyle/>
          <a:p>
            <a:pPr marL="285750" indent="-285750">
              <a:buFont typeface="Arial" panose="020B0604020202020204" pitchFamily="34" charset="0"/>
              <a:buChar char="•"/>
            </a:pPr>
            <a:r>
              <a:rPr lang="en-US" altLang="zh-CN" sz="1800" dirty="0">
                <a:solidFill>
                  <a:srgbClr val="0000FF"/>
                </a:solidFill>
                <a:ea typeface="宋体" panose="02010600030101010101" pitchFamily="2" charset="-122"/>
              </a:rPr>
              <a:t>simultaneous start </a:t>
            </a:r>
          </a:p>
          <a:p>
            <a:pPr marL="285750" indent="-285750">
              <a:buFont typeface="Arial" panose="020B0604020202020204" pitchFamily="34" charset="0"/>
              <a:buChar char="•"/>
            </a:pPr>
            <a:r>
              <a:rPr lang="en-US" altLang="zh-CN" sz="1800" dirty="0">
                <a:solidFill>
                  <a:srgbClr val="0000FF"/>
                </a:solidFill>
                <a:ea typeface="宋体" panose="02010600030101010101" pitchFamily="2" charset="-122"/>
              </a:rPr>
              <a:t>duplicate transmissions</a:t>
            </a:r>
          </a:p>
          <a:p>
            <a:pPr marL="285750" indent="-285750">
              <a:buFont typeface="Arial" panose="020B0604020202020204" pitchFamily="34" charset="0"/>
              <a:buChar char="•"/>
            </a:pPr>
            <a:r>
              <a:rPr lang="en-US" altLang="zh-CN" sz="1800" dirty="0">
                <a:solidFill>
                  <a:srgbClr val="0000FF"/>
                </a:solidFill>
                <a:ea typeface="宋体" panose="02010600030101010101" pitchFamily="2" charset="-122"/>
              </a:rPr>
              <a:t>correct but slow </a:t>
            </a:r>
          </a:p>
        </p:txBody>
      </p:sp>
    </p:spTree>
    <p:extLst>
      <p:ext uri="{BB962C8B-B14F-4D97-AF65-F5344CB8AC3E}">
        <p14:creationId xmlns:p14="http://schemas.microsoft.com/office/powerpoint/2010/main" val="35654727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Pipelining and error recovery</a:t>
            </a:r>
            <a:endParaRPr lang="en-US" dirty="0"/>
          </a:p>
        </p:txBody>
      </p:sp>
      <p:sp>
        <p:nvSpPr>
          <p:cNvPr id="5" name="Text Placeholder 4"/>
          <p:cNvSpPr>
            <a:spLocks noGrp="1"/>
          </p:cNvSpPr>
          <p:nvPr>
            <p:ph type="body" idx="1"/>
          </p:nvPr>
        </p:nvSpPr>
        <p:spPr>
          <a:xfrm>
            <a:off x="460375" y="5444866"/>
            <a:ext cx="8229600" cy="864292"/>
          </a:xfrm>
        </p:spPr>
        <p:txBody>
          <a:bodyPr/>
          <a:lstStyle/>
          <a:p>
            <a:r>
              <a:rPr lang="en-US" dirty="0"/>
              <a:t>Effect of an error when (a) receiver’s window size is 1 and (b) receiver’s window size is large.</a:t>
            </a:r>
            <a:endParaRPr lang="en-US" altLang="en-US" dirty="0"/>
          </a:p>
        </p:txBody>
      </p:sp>
      <p:pic>
        <p:nvPicPr>
          <p:cNvPr id="4" name="Picture Placeholder 3" descr="Figure 3-18. Pipelining and error recovery. Effect of an error when (a) receiver’s window size is 1 and (b) receiver’s window size is larg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181153" y="1326861"/>
            <a:ext cx="5729068" cy="4204278"/>
          </a:xfrm>
        </p:spPr>
      </p:pic>
      <p:sp>
        <p:nvSpPr>
          <p:cNvPr id="3" name="矩形 2">
            <a:extLst>
              <a:ext uri="{FF2B5EF4-FFF2-40B4-BE49-F238E27FC236}">
                <a16:creationId xmlns:a16="http://schemas.microsoft.com/office/drawing/2014/main" id="{812CBFCC-B0D2-4DD4-9A45-163A9EA0737A}"/>
              </a:ext>
            </a:extLst>
          </p:cNvPr>
          <p:cNvSpPr/>
          <p:nvPr/>
        </p:nvSpPr>
        <p:spPr>
          <a:xfrm>
            <a:off x="803853" y="2175243"/>
            <a:ext cx="1377300" cy="369332"/>
          </a:xfrm>
          <a:prstGeom prst="rect">
            <a:avLst/>
          </a:prstGeom>
        </p:spPr>
        <p:txBody>
          <a:bodyPr wrap="none">
            <a:spAutoFit/>
          </a:bodyPr>
          <a:lstStyle/>
          <a:p>
            <a:r>
              <a:rPr lang="en-US" altLang="zh-CN" sz="1800" b="1" dirty="0">
                <a:solidFill>
                  <a:srgbClr val="0000FF"/>
                </a:solidFill>
                <a:ea typeface="宋体" panose="02010600030101010101" pitchFamily="2" charset="-122"/>
              </a:rPr>
              <a:t>Go-Back-N</a:t>
            </a:r>
            <a:endParaRPr lang="zh-CN" altLang="en-US" sz="1800" b="1" dirty="0">
              <a:solidFill>
                <a:srgbClr val="0000FF"/>
              </a:solidFill>
            </a:endParaRPr>
          </a:p>
        </p:txBody>
      </p:sp>
      <p:sp>
        <p:nvSpPr>
          <p:cNvPr id="6" name="矩形 5">
            <a:extLst>
              <a:ext uri="{FF2B5EF4-FFF2-40B4-BE49-F238E27FC236}">
                <a16:creationId xmlns:a16="http://schemas.microsoft.com/office/drawing/2014/main" id="{EFFB0140-E503-489C-B9C0-C1536A27B2F9}"/>
              </a:ext>
            </a:extLst>
          </p:cNvPr>
          <p:cNvSpPr/>
          <p:nvPr/>
        </p:nvSpPr>
        <p:spPr>
          <a:xfrm>
            <a:off x="483253" y="4289462"/>
            <a:ext cx="2018501" cy="369332"/>
          </a:xfrm>
          <a:prstGeom prst="rect">
            <a:avLst/>
          </a:prstGeom>
        </p:spPr>
        <p:txBody>
          <a:bodyPr wrap="none">
            <a:spAutoFit/>
          </a:bodyPr>
          <a:lstStyle/>
          <a:p>
            <a:r>
              <a:rPr lang="en-US" altLang="zh-CN" sz="1800" b="1" dirty="0">
                <a:solidFill>
                  <a:srgbClr val="0000FF"/>
                </a:solidFill>
                <a:ea typeface="宋体" panose="02010600030101010101" pitchFamily="2" charset="-122"/>
              </a:rPr>
              <a:t>Selective Repeat</a:t>
            </a:r>
            <a:endParaRPr lang="zh-CN" altLang="en-US" sz="1800" b="1" dirty="0">
              <a:solidFill>
                <a:srgbClr val="0000FF"/>
              </a:solidFill>
            </a:endParaRPr>
          </a:p>
        </p:txBody>
      </p:sp>
    </p:spTree>
    <p:extLst>
      <p:ext uri="{BB962C8B-B14F-4D97-AF65-F5344CB8AC3E}">
        <p14:creationId xmlns:p14="http://schemas.microsoft.com/office/powerpoint/2010/main" val="7376848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958E640-344F-4B83-B491-3F4BA069ABB3}"/>
              </a:ext>
            </a:extLst>
          </p:cNvPr>
          <p:cNvSpPr>
            <a:spLocks noGrp="1"/>
          </p:cNvSpPr>
          <p:nvPr>
            <p:ph type="body" idx="1"/>
          </p:nvPr>
        </p:nvSpPr>
        <p:spPr/>
        <p:txBody>
          <a:bodyPr/>
          <a:lstStyle/>
          <a:p>
            <a:r>
              <a:rPr lang="en-US" altLang="zh-CN" dirty="0"/>
              <a:t>Receiver only accepts/acks frames that arrive in order</a:t>
            </a:r>
          </a:p>
          <a:p>
            <a:pPr lvl="1"/>
            <a:r>
              <a:rPr lang="en-US" altLang="zh-CN" dirty="0"/>
              <a:t>Discards frames that follow a missing/errored frame</a:t>
            </a:r>
          </a:p>
          <a:p>
            <a:pPr lvl="1"/>
            <a:r>
              <a:rPr lang="en-US" altLang="zh-CN" dirty="0"/>
              <a:t>Sender times out and resends all outstanding frames</a:t>
            </a:r>
          </a:p>
          <a:p>
            <a:r>
              <a:rPr lang="en-US" altLang="zh-CN" dirty="0">
                <a:ea typeface="宋体" panose="02010600030101010101" pitchFamily="2" charset="-122"/>
              </a:rPr>
              <a:t>Tradeoff made for Go-Back-N:</a:t>
            </a:r>
          </a:p>
          <a:p>
            <a:pPr lvl="1"/>
            <a:r>
              <a:rPr lang="en-US" altLang="zh-CN" dirty="0">
                <a:ea typeface="宋体" panose="02010600030101010101" pitchFamily="2" charset="-122"/>
              </a:rPr>
              <a:t>Simple strategy for receiver; needs only 1 frame</a:t>
            </a:r>
          </a:p>
          <a:p>
            <a:pPr lvl="1"/>
            <a:r>
              <a:rPr lang="en-US" altLang="zh-CN" dirty="0">
                <a:ea typeface="宋体" panose="02010600030101010101" pitchFamily="2" charset="-122"/>
              </a:rPr>
              <a:t>Wastes link bandwidth for errors with large windows; entire window is retransmitted</a:t>
            </a:r>
          </a:p>
          <a:p>
            <a:r>
              <a:rPr lang="en-US" altLang="zh-CN" dirty="0">
                <a:ea typeface="宋体" panose="02010600030101010101" pitchFamily="2" charset="-122"/>
              </a:rPr>
              <a:t>Receiver’s window size is always 1</a:t>
            </a:r>
          </a:p>
          <a:p>
            <a:r>
              <a:rPr lang="en-US" altLang="zh-CN" dirty="0">
                <a:ea typeface="宋体" panose="02010600030101010101" pitchFamily="2" charset="-122"/>
              </a:rPr>
              <a:t>Sender’s window must be </a:t>
            </a:r>
            <a:r>
              <a:rPr lang="en-US" altLang="zh-CN" dirty="0">
                <a:solidFill>
                  <a:srgbClr val="0000FF"/>
                </a:solidFill>
                <a:ea typeface="宋体" panose="02010600030101010101" pitchFamily="2" charset="-122"/>
              </a:rPr>
              <a:t>less than 2</a:t>
            </a:r>
            <a:r>
              <a:rPr lang="en-US" altLang="zh-CN" baseline="30000" dirty="0">
                <a:solidFill>
                  <a:srgbClr val="0000FF"/>
                </a:solidFill>
                <a:ea typeface="宋体" panose="02010600030101010101" pitchFamily="2" charset="-122"/>
              </a:rPr>
              <a:t>m</a:t>
            </a:r>
          </a:p>
          <a:p>
            <a:r>
              <a:rPr lang="en-US" altLang="zh-CN" dirty="0">
                <a:ea typeface="宋体" panose="02010600030101010101" pitchFamily="2" charset="-122"/>
              </a:rPr>
              <a:t>Cumulative Acknowledgment: Ack for frame n means n - 1, n - 2, and so on are also acknowledged. </a:t>
            </a:r>
          </a:p>
          <a:p>
            <a:endParaRPr lang="en-US" altLang="zh-CN" dirty="0"/>
          </a:p>
          <a:p>
            <a:endParaRPr lang="zh-CN" altLang="en-US" dirty="0"/>
          </a:p>
        </p:txBody>
      </p:sp>
      <p:sp>
        <p:nvSpPr>
          <p:cNvPr id="5" name="标题 4">
            <a:extLst>
              <a:ext uri="{FF2B5EF4-FFF2-40B4-BE49-F238E27FC236}">
                <a16:creationId xmlns:a16="http://schemas.microsoft.com/office/drawing/2014/main" id="{59A016FB-BFE8-492B-8C1C-A2CFAC9B5695}"/>
              </a:ext>
            </a:extLst>
          </p:cNvPr>
          <p:cNvSpPr>
            <a:spLocks noGrp="1"/>
          </p:cNvSpPr>
          <p:nvPr>
            <p:ph type="title"/>
          </p:nvPr>
        </p:nvSpPr>
        <p:spPr/>
        <p:txBody>
          <a:bodyPr/>
          <a:lstStyle/>
          <a:p>
            <a:r>
              <a:rPr lang="en-US" altLang="zh-CN" dirty="0"/>
              <a:t>Go-Back-N</a:t>
            </a:r>
            <a:endParaRPr lang="zh-CN" altLang="en-US" dirty="0"/>
          </a:p>
        </p:txBody>
      </p:sp>
    </p:spTree>
    <p:extLst>
      <p:ext uri="{BB962C8B-B14F-4D97-AF65-F5344CB8AC3E}">
        <p14:creationId xmlns:p14="http://schemas.microsoft.com/office/powerpoint/2010/main" val="21978926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内容占位符 5"/>
          <p:cNvSpPr>
            <a:spLocks noGrp="1"/>
          </p:cNvSpPr>
          <p:nvPr>
            <p:ph type="body" idx="1"/>
          </p:nvPr>
        </p:nvSpPr>
        <p:spPr/>
        <p:txBody>
          <a:bodyPr/>
          <a:lstStyle/>
          <a:p>
            <a:r>
              <a:rPr lang="en-US" altLang="zh-CN" sz="2000" dirty="0">
                <a:ea typeface="宋体" panose="02010600030101010101" pitchFamily="2" charset="-122"/>
              </a:rPr>
              <a:t>The send window is an abstract concept defining an imaginary box of size 2</a:t>
            </a:r>
            <a:r>
              <a:rPr lang="en-US" altLang="zh-CN" sz="2000" i="1" baseline="30000" dirty="0">
                <a:ea typeface="宋体" panose="02010600030101010101" pitchFamily="2" charset="-122"/>
              </a:rPr>
              <a:t>m</a:t>
            </a:r>
            <a:r>
              <a:rPr lang="en-US" altLang="zh-CN" sz="2000" dirty="0">
                <a:ea typeface="宋体" panose="02010600030101010101" pitchFamily="2" charset="-122"/>
              </a:rPr>
              <a:t> − 1 with three variables: S</a:t>
            </a:r>
            <a:r>
              <a:rPr lang="en-US" altLang="zh-CN" sz="2000" baseline="-25000" dirty="0">
                <a:ea typeface="宋体" panose="02010600030101010101" pitchFamily="2" charset="-122"/>
              </a:rPr>
              <a:t>f</a:t>
            </a:r>
            <a:r>
              <a:rPr lang="en-US" altLang="zh-CN" sz="2000" dirty="0">
                <a:ea typeface="宋体" panose="02010600030101010101" pitchFamily="2" charset="-122"/>
              </a:rPr>
              <a:t>, S</a:t>
            </a:r>
            <a:r>
              <a:rPr lang="en-US" altLang="zh-CN" sz="2000" baseline="-25000" dirty="0">
                <a:ea typeface="宋体" panose="02010600030101010101" pitchFamily="2" charset="-122"/>
              </a:rPr>
              <a:t>n</a:t>
            </a:r>
            <a:r>
              <a:rPr lang="en-US" altLang="zh-CN" sz="2000" dirty="0">
                <a:ea typeface="宋体" panose="02010600030101010101" pitchFamily="2" charset="-122"/>
              </a:rPr>
              <a:t>, and </a:t>
            </a:r>
            <a:r>
              <a:rPr lang="en-US" altLang="zh-CN" sz="2000" dirty="0" err="1">
                <a:ea typeface="宋体" panose="02010600030101010101" pitchFamily="2" charset="-122"/>
              </a:rPr>
              <a:t>S</a:t>
            </a:r>
            <a:r>
              <a:rPr lang="en-US" altLang="zh-CN" sz="2000" baseline="-16000" dirty="0" err="1">
                <a:ea typeface="宋体" panose="02010600030101010101" pitchFamily="2" charset="-122"/>
              </a:rPr>
              <a:t>size</a:t>
            </a:r>
            <a:r>
              <a:rPr lang="en-US" altLang="zh-CN" sz="2000" dirty="0">
                <a:ea typeface="宋体" panose="02010600030101010101" pitchFamily="2" charset="-122"/>
              </a:rPr>
              <a:t>.</a:t>
            </a:r>
          </a:p>
          <a:p>
            <a:r>
              <a:rPr lang="en-US" altLang="zh-CN" sz="2000" dirty="0">
                <a:ea typeface="宋体" panose="02010600030101010101" pitchFamily="2" charset="-122"/>
              </a:rPr>
              <a:t>The send window can slide one or more slots when a valid acknowledgment arrives.</a:t>
            </a:r>
          </a:p>
          <a:p>
            <a:endParaRPr lang="zh-CN" altLang="en-US" sz="2000" dirty="0">
              <a:ea typeface="宋体" panose="02010600030101010101" pitchFamily="2" charset="-122"/>
            </a:endParaRPr>
          </a:p>
        </p:txBody>
      </p:sp>
      <p:sp>
        <p:nvSpPr>
          <p:cNvPr id="47106" name="标题 1"/>
          <p:cNvSpPr>
            <a:spLocks noGrp="1"/>
          </p:cNvSpPr>
          <p:nvPr>
            <p:ph type="title"/>
          </p:nvPr>
        </p:nvSpPr>
        <p:spPr/>
        <p:txBody>
          <a:bodyPr/>
          <a:lstStyle/>
          <a:p>
            <a:r>
              <a:rPr lang="en-US" altLang="zh-CN">
                <a:ea typeface="宋体" panose="02010600030101010101" pitchFamily="2" charset="-122"/>
              </a:rPr>
              <a:t>Send window for Go-Back-N</a:t>
            </a:r>
            <a:endParaRPr lang="zh-CN" altLang="en-US">
              <a:ea typeface="宋体" panose="02010600030101010101" pitchFamily="2" charset="-122"/>
            </a:endParaRPr>
          </a:p>
        </p:txBody>
      </p:sp>
      <p:pic>
        <p:nvPicPr>
          <p:cNvPr id="47109"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5337" y="3227364"/>
            <a:ext cx="5962281" cy="3186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内容占位符 5"/>
          <p:cNvSpPr>
            <a:spLocks noGrp="1"/>
          </p:cNvSpPr>
          <p:nvPr>
            <p:ph type="body" idx="1"/>
          </p:nvPr>
        </p:nvSpPr>
        <p:spPr/>
        <p:txBody>
          <a:bodyPr/>
          <a:lstStyle/>
          <a:p>
            <a:r>
              <a:rPr lang="en-US" altLang="zh-CN" sz="2000" dirty="0">
                <a:ea typeface="宋体" panose="02010600030101010101" pitchFamily="2" charset="-122"/>
              </a:rPr>
              <a:t>The receive window is an abstract concept defining an imaginary box of size 1 with one single variable  R</a:t>
            </a:r>
            <a:r>
              <a:rPr lang="en-US" altLang="zh-CN" sz="2000" baseline="-16000" dirty="0">
                <a:ea typeface="宋体" panose="02010600030101010101" pitchFamily="2" charset="-122"/>
              </a:rPr>
              <a:t>n</a:t>
            </a:r>
            <a:r>
              <a:rPr lang="en-US" altLang="zh-CN" sz="2000" dirty="0">
                <a:ea typeface="宋体" panose="02010600030101010101" pitchFamily="2" charset="-122"/>
              </a:rPr>
              <a:t>. </a:t>
            </a:r>
          </a:p>
          <a:p>
            <a:r>
              <a:rPr lang="en-US" altLang="zh-CN" sz="2000" dirty="0">
                <a:ea typeface="宋体" panose="02010600030101010101" pitchFamily="2" charset="-122"/>
              </a:rPr>
              <a:t>The window slides when a correct frame has arrived; sliding occurs one slot at a time.</a:t>
            </a:r>
          </a:p>
          <a:p>
            <a:endParaRPr lang="en-US" altLang="zh-CN" sz="2000" dirty="0">
              <a:ea typeface="宋体" panose="02010600030101010101" pitchFamily="2" charset="-122"/>
            </a:endParaRPr>
          </a:p>
          <a:p>
            <a:endParaRPr lang="en-US" altLang="zh-CN" sz="2000" dirty="0">
              <a:ea typeface="宋体" panose="02010600030101010101" pitchFamily="2" charset="-122"/>
            </a:endParaRPr>
          </a:p>
          <a:p>
            <a:endParaRPr lang="zh-CN" altLang="en-US" sz="2000" dirty="0">
              <a:ea typeface="宋体" panose="02010600030101010101" pitchFamily="2" charset="-122"/>
            </a:endParaRPr>
          </a:p>
        </p:txBody>
      </p:sp>
      <p:sp>
        <p:nvSpPr>
          <p:cNvPr id="48130" name="标题 1"/>
          <p:cNvSpPr>
            <a:spLocks noGrp="1"/>
          </p:cNvSpPr>
          <p:nvPr>
            <p:ph type="title"/>
          </p:nvPr>
        </p:nvSpPr>
        <p:spPr/>
        <p:txBody>
          <a:bodyPr/>
          <a:lstStyle/>
          <a:p>
            <a:r>
              <a:rPr lang="en-US" altLang="zh-CN">
                <a:ea typeface="宋体" panose="02010600030101010101" pitchFamily="2" charset="-122"/>
              </a:rPr>
              <a:t>Receive window for Go-Back-N</a:t>
            </a:r>
            <a:endParaRPr lang="zh-CN" altLang="en-US">
              <a:ea typeface="宋体" panose="02010600030101010101" pitchFamily="2" charset="-122"/>
            </a:endParaRPr>
          </a:p>
        </p:txBody>
      </p:sp>
      <p:pic>
        <p:nvPicPr>
          <p:cNvPr id="4813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837" y="3259350"/>
            <a:ext cx="7172325" cy="315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en-US" altLang="zh-CN">
                <a:ea typeface="宋体" panose="02010600030101010101" pitchFamily="2" charset="-122"/>
              </a:rPr>
              <a:t>Send Window size for Go-Back-N</a:t>
            </a:r>
            <a:endParaRPr lang="zh-CN" altLang="en-US">
              <a:ea typeface="宋体" panose="02010600030101010101" pitchFamily="2" charset="-122"/>
            </a:endParaRPr>
          </a:p>
        </p:txBody>
      </p:sp>
      <p:sp>
        <p:nvSpPr>
          <p:cNvPr id="49155" name="内容占位符 2"/>
          <p:cNvSpPr>
            <a:spLocks noGrp="1"/>
          </p:cNvSpPr>
          <p:nvPr>
            <p:ph idx="1"/>
          </p:nvPr>
        </p:nvSpPr>
        <p:spPr/>
        <p:txBody>
          <a:bodyPr/>
          <a:lstStyle/>
          <a:p>
            <a:endParaRPr lang="zh-CN" altLang="en-US">
              <a:ea typeface="宋体" panose="02010600030101010101" pitchFamily="2" charset="-122"/>
            </a:endParaRPr>
          </a:p>
        </p:txBody>
      </p:sp>
      <p:pic>
        <p:nvPicPr>
          <p:cNvPr id="4915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8" y="1312650"/>
            <a:ext cx="7358062" cy="513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38CBE68B-40FC-4610-AE02-62A3DDEDD174}"/>
              </a:ext>
            </a:extLst>
          </p:cNvPr>
          <p:cNvSpPr>
            <a:spLocks noGrp="1"/>
          </p:cNvSpPr>
          <p:nvPr>
            <p:ph type="body" idx="1"/>
          </p:nvPr>
        </p:nvSpPr>
        <p:spPr/>
        <p:txBody>
          <a:bodyPr/>
          <a:lstStyle/>
          <a:p>
            <a:endParaRPr lang="zh-CN" altLang="en-US" dirty="0"/>
          </a:p>
        </p:txBody>
      </p:sp>
      <p:sp>
        <p:nvSpPr>
          <p:cNvPr id="5" name="标题 4">
            <a:extLst>
              <a:ext uri="{FF2B5EF4-FFF2-40B4-BE49-F238E27FC236}">
                <a16:creationId xmlns:a16="http://schemas.microsoft.com/office/drawing/2014/main" id="{36081602-4512-4DFC-84E8-0FA95D75954F}"/>
              </a:ext>
            </a:extLst>
          </p:cNvPr>
          <p:cNvSpPr>
            <a:spLocks noGrp="1"/>
          </p:cNvSpPr>
          <p:nvPr>
            <p:ph type="title"/>
          </p:nvPr>
        </p:nvSpPr>
        <p:spPr/>
        <p:txBody>
          <a:bodyPr/>
          <a:lstStyle/>
          <a:p>
            <a:r>
              <a:rPr lang="en-US" altLang="zh-CN" dirty="0"/>
              <a:t>FSMs for Go-Back-N Protocol</a:t>
            </a:r>
            <a:endParaRPr lang="zh-CN" altLang="en-US" dirty="0"/>
          </a:p>
        </p:txBody>
      </p:sp>
      <p:pic>
        <p:nvPicPr>
          <p:cNvPr id="7" name="Picture 5">
            <a:extLst>
              <a:ext uri="{FF2B5EF4-FFF2-40B4-BE49-F238E27FC236}">
                <a16:creationId xmlns:a16="http://schemas.microsoft.com/office/drawing/2014/main" id="{DDB9C0D0-7B81-4EF5-8821-30006F822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66697"/>
            <a:ext cx="6674955" cy="3246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a:extLst>
              <a:ext uri="{FF2B5EF4-FFF2-40B4-BE49-F238E27FC236}">
                <a16:creationId xmlns:a16="http://schemas.microsoft.com/office/drawing/2014/main" id="{C48090A2-B20C-4624-B4A2-BFE978D784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1286" y="4512767"/>
            <a:ext cx="5475514" cy="212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14694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en-US" altLang="zh-CN" dirty="0">
                <a:ea typeface="宋体" panose="02010600030101010101" pitchFamily="2" charset="-122"/>
              </a:rPr>
              <a:t>Cumulative Acknowledgment </a:t>
            </a:r>
            <a:endParaRPr lang="zh-CN" altLang="en-US" dirty="0">
              <a:ea typeface="宋体" panose="02010600030101010101" pitchFamily="2" charset="-122"/>
            </a:endParaRPr>
          </a:p>
        </p:txBody>
      </p:sp>
      <p:sp>
        <p:nvSpPr>
          <p:cNvPr id="50179" name="内容占位符 2"/>
          <p:cNvSpPr>
            <a:spLocks noGrp="1"/>
          </p:cNvSpPr>
          <p:nvPr>
            <p:ph idx="1"/>
          </p:nvPr>
        </p:nvSpPr>
        <p:spPr/>
        <p:txBody>
          <a:bodyPr/>
          <a:lstStyle/>
          <a:p>
            <a:endParaRPr lang="zh-CN" altLang="en-US">
              <a:ea typeface="宋体" panose="02010600030101010101" pitchFamily="2" charset="-122"/>
            </a:endParaRPr>
          </a:p>
        </p:txBody>
      </p:sp>
      <p:sp>
        <p:nvSpPr>
          <p:cNvPr id="50182" name="矩形 5"/>
          <p:cNvSpPr>
            <a:spLocks noChangeArrowheads="1"/>
          </p:cNvSpPr>
          <p:nvPr/>
        </p:nvSpPr>
        <p:spPr bwMode="auto">
          <a:xfrm>
            <a:off x="1088572" y="6103126"/>
            <a:ext cx="7195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b="1" dirty="0">
                <a:solidFill>
                  <a:srgbClr val="0000FF"/>
                </a:solidFill>
                <a:ea typeface="宋体" panose="02010600030101010101" pitchFamily="2" charset="-122"/>
              </a:rPr>
              <a:t>A</a:t>
            </a:r>
            <a:r>
              <a:rPr lang="zh-CN" altLang="en-US" sz="1800" b="1" dirty="0">
                <a:solidFill>
                  <a:srgbClr val="0000FF"/>
                </a:solidFill>
                <a:ea typeface="宋体" panose="02010600030101010101" pitchFamily="2" charset="-122"/>
              </a:rPr>
              <a:t>lthough ACK 2 is lost, ACK 3 serves as both ACK 2 and ACK 3.</a:t>
            </a:r>
          </a:p>
        </p:txBody>
      </p:sp>
      <p:pic>
        <p:nvPicPr>
          <p:cNvPr id="8" name="Picture 2">
            <a:extLst>
              <a:ext uri="{FF2B5EF4-FFF2-40B4-BE49-F238E27FC236}">
                <a16:creationId xmlns:a16="http://schemas.microsoft.com/office/drawing/2014/main" id="{06748762-A109-4DC1-8167-2A0B3257DA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91" y="1253109"/>
            <a:ext cx="7842137" cy="489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4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Framing</a:t>
            </a:r>
          </a:p>
        </p:txBody>
      </p:sp>
      <p:sp>
        <p:nvSpPr>
          <p:cNvPr id="3" name="Text Placeholder 2"/>
          <p:cNvSpPr>
            <a:spLocks noGrp="1"/>
          </p:cNvSpPr>
          <p:nvPr>
            <p:ph type="body" idx="1"/>
          </p:nvPr>
        </p:nvSpPr>
        <p:spPr/>
        <p:txBody>
          <a:bodyPr/>
          <a:lstStyle/>
          <a:p>
            <a:r>
              <a:rPr lang="en-US" dirty="0"/>
              <a:t>Framing methods</a:t>
            </a:r>
          </a:p>
          <a:p>
            <a:pPr lvl="1"/>
            <a:r>
              <a:rPr lang="en-US" dirty="0"/>
              <a:t>Byte count</a:t>
            </a:r>
          </a:p>
          <a:p>
            <a:pPr lvl="1"/>
            <a:r>
              <a:rPr lang="en-US" dirty="0"/>
              <a:t>Flag bytes with byte stuffing</a:t>
            </a:r>
          </a:p>
          <a:p>
            <a:pPr lvl="1"/>
            <a:r>
              <a:rPr lang="en-US" dirty="0"/>
              <a:t>Flag bits with bit stuffing</a:t>
            </a:r>
          </a:p>
          <a:p>
            <a:pPr lvl="1"/>
            <a:r>
              <a:rPr lang="en-US" dirty="0"/>
              <a:t>Physical layer coding violations</a:t>
            </a:r>
          </a:p>
          <a:p>
            <a:pPr lvl="2"/>
            <a:r>
              <a:rPr lang="en-US" altLang="zh-CN" dirty="0">
                <a:ea typeface="宋体" panose="02010600030101010101" pitchFamily="2" charset="-122"/>
              </a:rPr>
              <a:t>Use non-data symbol to indicate frame</a:t>
            </a:r>
            <a:endParaRPr lang="en-US" dirty="0"/>
          </a:p>
        </p:txBody>
      </p:sp>
      <p:sp>
        <p:nvSpPr>
          <p:cNvPr id="4" name="矩形 3">
            <a:extLst>
              <a:ext uri="{FF2B5EF4-FFF2-40B4-BE49-F238E27FC236}">
                <a16:creationId xmlns:a16="http://schemas.microsoft.com/office/drawing/2014/main" id="{E349DB2F-1886-4522-959E-1AEA2E07B40C}"/>
              </a:ext>
            </a:extLst>
          </p:cNvPr>
          <p:cNvSpPr/>
          <p:nvPr/>
        </p:nvSpPr>
        <p:spPr>
          <a:xfrm>
            <a:off x="1744346" y="4561652"/>
            <a:ext cx="5495415" cy="369332"/>
          </a:xfrm>
          <a:prstGeom prst="rect">
            <a:avLst/>
          </a:prstGeom>
        </p:spPr>
        <p:txBody>
          <a:bodyPr wrap="none">
            <a:spAutoFit/>
          </a:bodyPr>
          <a:lstStyle/>
          <a:p>
            <a:r>
              <a:rPr lang="en-US" altLang="zh-CN" sz="1800" dirty="0">
                <a:latin typeface="微软雅黑" panose="020B0503020204020204" pitchFamily="34" charset="-122"/>
                <a:ea typeface="微软雅黑" panose="020B0503020204020204" pitchFamily="34" charset="-122"/>
              </a:rPr>
              <a:t>Framing: breaking up the bit stream into frames</a:t>
            </a:r>
            <a:endParaRPr lang="zh-CN" altLang="en-US" sz="1800" dirty="0"/>
          </a:p>
        </p:txBody>
      </p:sp>
    </p:spTree>
    <p:extLst>
      <p:ext uri="{BB962C8B-B14F-4D97-AF65-F5344CB8AC3E}">
        <p14:creationId xmlns:p14="http://schemas.microsoft.com/office/powerpoint/2010/main" val="35601820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9C3A0A6-D165-4C3E-8628-363DBDE889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589" y="1105309"/>
            <a:ext cx="5391181" cy="570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6" name="标题 1"/>
          <p:cNvSpPr>
            <a:spLocks noGrp="1"/>
          </p:cNvSpPr>
          <p:nvPr>
            <p:ph type="title"/>
          </p:nvPr>
        </p:nvSpPr>
        <p:spPr>
          <a:xfrm>
            <a:off x="457199" y="215371"/>
            <a:ext cx="8414657" cy="1097279"/>
          </a:xfrm>
        </p:spPr>
        <p:txBody>
          <a:bodyPr/>
          <a:lstStyle/>
          <a:p>
            <a:r>
              <a:rPr lang="en-US" altLang="zh-CN" sz="3200" dirty="0">
                <a:ea typeface="宋体" panose="02010600030101010101" pitchFamily="2" charset="-122"/>
              </a:rPr>
              <a:t>What happens when a frame is lost in </a:t>
            </a:r>
            <a:br>
              <a:rPr lang="en-US" altLang="zh-CN" sz="3200" dirty="0">
                <a:ea typeface="宋体" panose="02010600030101010101" pitchFamily="2" charset="-122"/>
              </a:rPr>
            </a:br>
            <a:r>
              <a:rPr lang="en-US" altLang="zh-CN" sz="3200" dirty="0">
                <a:ea typeface="宋体" panose="02010600030101010101" pitchFamily="2" charset="-122"/>
              </a:rPr>
              <a:t>Go-Back-N?</a:t>
            </a:r>
            <a:endParaRPr lang="zh-CN" altLang="en-US" sz="3200" dirty="0">
              <a:ea typeface="宋体" panose="02010600030101010101" pitchFamily="2" charset="-122"/>
            </a:endParaRPr>
          </a:p>
        </p:txBody>
      </p:sp>
      <p:sp>
        <p:nvSpPr>
          <p:cNvPr id="52230" name="矩形 5"/>
          <p:cNvSpPr>
            <a:spLocks noChangeArrowheads="1"/>
          </p:cNvSpPr>
          <p:nvPr/>
        </p:nvSpPr>
        <p:spPr bwMode="auto">
          <a:xfrm>
            <a:off x="5995276" y="2415485"/>
            <a:ext cx="273506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b="1" dirty="0">
                <a:solidFill>
                  <a:srgbClr val="0000FF"/>
                </a:solidFill>
                <a:ea typeface="宋体" panose="02010600030101010101" pitchFamily="2" charset="-122"/>
              </a:rPr>
              <a:t>The receiver receives frames 2 and 3, but they are discarded because they are received out of order.</a:t>
            </a:r>
            <a:endParaRPr lang="zh-CN" altLang="en-US" sz="1800" b="1" dirty="0">
              <a:solidFill>
                <a:srgbClr val="0000FF"/>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3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Simulation of multiple timers in software</a:t>
            </a:r>
            <a:endParaRPr lang="en-US" dirty="0"/>
          </a:p>
        </p:txBody>
      </p:sp>
      <p:sp>
        <p:nvSpPr>
          <p:cNvPr id="5" name="Text Placeholder 4"/>
          <p:cNvSpPr>
            <a:spLocks noGrp="1"/>
          </p:cNvSpPr>
          <p:nvPr>
            <p:ph type="body" idx="1"/>
          </p:nvPr>
        </p:nvSpPr>
        <p:spPr/>
        <p:txBody>
          <a:bodyPr/>
          <a:lstStyle/>
          <a:p>
            <a:pPr algn="ctr"/>
            <a:r>
              <a:rPr lang="en-US" dirty="0"/>
              <a:t>(a) The queued timeouts. (b) The situation after the first timeout has expired.</a:t>
            </a:r>
            <a:endParaRPr lang="en-US" altLang="en-US" dirty="0"/>
          </a:p>
        </p:txBody>
      </p:sp>
      <p:pic>
        <p:nvPicPr>
          <p:cNvPr id="6" name="Picture Placeholder 5" descr="Figure 3-20. Simulation of multiple timers in software. (a) The queued timeouts.  (b) The situation after the first timeout has expired."/>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41129" y="1727464"/>
            <a:ext cx="7861742" cy="2891442"/>
          </a:xfrm>
        </p:spPr>
      </p:pic>
    </p:spTree>
    <p:extLst>
      <p:ext uri="{BB962C8B-B14F-4D97-AF65-F5344CB8AC3E}">
        <p14:creationId xmlns:p14="http://schemas.microsoft.com/office/powerpoint/2010/main" val="29626233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Go-Back-N protocol (1)</a:t>
            </a:r>
          </a:p>
        </p:txBody>
      </p:sp>
      <p:sp>
        <p:nvSpPr>
          <p:cNvPr id="5" name="Text Placeholder 4" descr="A sliding window protocol using go-back-n … continued on the next slide&#10;"/>
          <p:cNvSpPr>
            <a:spLocks noGrp="1"/>
          </p:cNvSpPr>
          <p:nvPr>
            <p:ph type="body" idx="1"/>
          </p:nvPr>
        </p:nvSpPr>
        <p:spPr>
          <a:xfrm>
            <a:off x="457200" y="5551714"/>
            <a:ext cx="8229600" cy="517624"/>
          </a:xfrm>
        </p:spPr>
        <p:txBody>
          <a:bodyPr/>
          <a:lstStyle/>
          <a:p>
            <a:pPr algn="ctr"/>
            <a:r>
              <a:rPr lang="en-US" dirty="0">
                <a:solidFill>
                  <a:schemeClr val="tx1"/>
                </a:solidFill>
              </a:rPr>
              <a:t>A sliding window protocol using go-back-n … continued on the next slide</a:t>
            </a:r>
            <a:endParaRPr lang="en-US" altLang="en-US" dirty="0">
              <a:solidFill>
                <a:schemeClr val="tx1"/>
              </a:solidFill>
            </a:endParaRPr>
          </a:p>
        </p:txBody>
      </p:sp>
      <p:pic>
        <p:nvPicPr>
          <p:cNvPr id="3" name="Picture Placeholder 2"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1 of 7.&#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53175" y="2698230"/>
            <a:ext cx="8228046" cy="1456556"/>
          </a:xfrm>
        </p:spPr>
      </p:pic>
    </p:spTree>
    <p:extLst>
      <p:ext uri="{BB962C8B-B14F-4D97-AF65-F5344CB8AC3E}">
        <p14:creationId xmlns:p14="http://schemas.microsoft.com/office/powerpoint/2010/main" val="40218742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Go-Back-N protocol (2)</a:t>
            </a:r>
            <a:endParaRPr lang="en-US" dirty="0"/>
          </a:p>
        </p:txBody>
      </p:sp>
      <p:sp>
        <p:nvSpPr>
          <p:cNvPr id="5" name="Text Placeholder 4"/>
          <p:cNvSpPr>
            <a:spLocks noGrp="1"/>
          </p:cNvSpPr>
          <p:nvPr>
            <p:ph type="body" idx="1"/>
          </p:nvPr>
        </p:nvSpPr>
        <p:spPr>
          <a:xfrm>
            <a:off x="457200" y="5551714"/>
            <a:ext cx="8229600" cy="517624"/>
          </a:xfrm>
        </p:spPr>
        <p:txBody>
          <a:bodyPr/>
          <a:lstStyle/>
          <a:p>
            <a:pPr algn="ctr"/>
            <a:r>
              <a:rPr lang="en-US" dirty="0"/>
              <a:t>A sliding window protocol using go-back-n … continued on the next slide</a:t>
            </a:r>
            <a:endParaRPr lang="en-US" altLang="en-US" dirty="0"/>
          </a:p>
        </p:txBody>
      </p:sp>
      <p:pic>
        <p:nvPicPr>
          <p:cNvPr id="6" name="Picture Placeholder 5"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2 of 7.&#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02208" y="2106820"/>
            <a:ext cx="7339584" cy="1316736"/>
          </a:xfrm>
        </p:spPr>
      </p:pic>
    </p:spTree>
    <p:extLst>
      <p:ext uri="{BB962C8B-B14F-4D97-AF65-F5344CB8AC3E}">
        <p14:creationId xmlns:p14="http://schemas.microsoft.com/office/powerpoint/2010/main" val="31143465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Go-Back-N protocol (3)</a:t>
            </a:r>
            <a:endParaRPr lang="en-US" dirty="0"/>
          </a:p>
        </p:txBody>
      </p:sp>
      <p:sp>
        <p:nvSpPr>
          <p:cNvPr id="5" name="Text Placeholder 4"/>
          <p:cNvSpPr>
            <a:spLocks noGrp="1"/>
          </p:cNvSpPr>
          <p:nvPr>
            <p:ph type="body" idx="1"/>
          </p:nvPr>
        </p:nvSpPr>
        <p:spPr>
          <a:xfrm>
            <a:off x="457200" y="5551714"/>
            <a:ext cx="8229600" cy="517624"/>
          </a:xfrm>
        </p:spPr>
        <p:txBody>
          <a:bodyPr/>
          <a:lstStyle/>
          <a:p>
            <a:pPr algn="ctr"/>
            <a:r>
              <a:rPr lang="en-US" dirty="0"/>
              <a:t>A sliding window protocol using go-back-n … continued on the next slide</a:t>
            </a:r>
            <a:endParaRPr lang="en-US" altLang="en-US" dirty="0"/>
          </a:p>
        </p:txBody>
      </p:sp>
      <p:pic>
        <p:nvPicPr>
          <p:cNvPr id="4" name="Picture Placeholder 3"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3 of 7."/>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02208" y="2019074"/>
            <a:ext cx="7339584" cy="1819656"/>
          </a:xfrm>
        </p:spPr>
      </p:pic>
    </p:spTree>
    <p:extLst>
      <p:ext uri="{BB962C8B-B14F-4D97-AF65-F5344CB8AC3E}">
        <p14:creationId xmlns:p14="http://schemas.microsoft.com/office/powerpoint/2010/main" val="8841615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Go-Back-N protocol (4)</a:t>
            </a:r>
            <a:endParaRPr lang="en-US" dirty="0"/>
          </a:p>
        </p:txBody>
      </p:sp>
      <p:sp>
        <p:nvSpPr>
          <p:cNvPr id="5" name="Text Placeholder 4"/>
          <p:cNvSpPr>
            <a:spLocks noGrp="1"/>
          </p:cNvSpPr>
          <p:nvPr>
            <p:ph type="body" idx="1"/>
          </p:nvPr>
        </p:nvSpPr>
        <p:spPr>
          <a:xfrm>
            <a:off x="457200" y="5666014"/>
            <a:ext cx="8229600" cy="403324"/>
          </a:xfrm>
        </p:spPr>
        <p:txBody>
          <a:bodyPr/>
          <a:lstStyle/>
          <a:p>
            <a:endParaRPr lang="en-US" dirty="0"/>
          </a:p>
          <a:p>
            <a:endParaRPr lang="en-US" dirty="0"/>
          </a:p>
          <a:p>
            <a:endParaRPr lang="en-US" dirty="0"/>
          </a:p>
          <a:p>
            <a:pPr algn="ctr"/>
            <a:r>
              <a:rPr lang="en-US" dirty="0"/>
              <a:t>A sliding window protocol using go-back-n … continued on the next slide</a:t>
            </a:r>
            <a:endParaRPr lang="en-US" altLang="en-US" dirty="0"/>
          </a:p>
        </p:txBody>
      </p:sp>
      <p:pic>
        <p:nvPicPr>
          <p:cNvPr id="10" name="Picture Placeholder 9"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4 of 7."/>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02208" y="2035402"/>
            <a:ext cx="7339584" cy="2642616"/>
          </a:xfrm>
        </p:spPr>
      </p:pic>
    </p:spTree>
    <p:extLst>
      <p:ext uri="{BB962C8B-B14F-4D97-AF65-F5344CB8AC3E}">
        <p14:creationId xmlns:p14="http://schemas.microsoft.com/office/powerpoint/2010/main" val="27574104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Go-Back-N protocol (5)</a:t>
            </a:r>
            <a:endParaRPr lang="en-US" dirty="0"/>
          </a:p>
        </p:txBody>
      </p:sp>
      <p:sp>
        <p:nvSpPr>
          <p:cNvPr id="5" name="Text Placeholder 4"/>
          <p:cNvSpPr>
            <a:spLocks noGrp="1"/>
          </p:cNvSpPr>
          <p:nvPr>
            <p:ph type="body" idx="1"/>
          </p:nvPr>
        </p:nvSpPr>
        <p:spPr>
          <a:xfrm>
            <a:off x="457200" y="5551714"/>
            <a:ext cx="8229600" cy="517624"/>
          </a:xfrm>
        </p:spPr>
        <p:txBody>
          <a:bodyPr/>
          <a:lstStyle/>
          <a:p>
            <a:pPr algn="ctr"/>
            <a:r>
              <a:rPr lang="en-US" dirty="0"/>
              <a:t>A sliding window protocol using go-back-n … continued on the next slide</a:t>
            </a:r>
            <a:endParaRPr lang="en-US" altLang="en-US" dirty="0"/>
          </a:p>
        </p:txBody>
      </p:sp>
      <p:pic>
        <p:nvPicPr>
          <p:cNvPr id="4" name="Picture Placeholder 3"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5 of 7."/>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02208" y="1770016"/>
            <a:ext cx="7339584" cy="3307080"/>
          </a:xfrm>
        </p:spPr>
      </p:pic>
    </p:spTree>
    <p:extLst>
      <p:ext uri="{BB962C8B-B14F-4D97-AF65-F5344CB8AC3E}">
        <p14:creationId xmlns:p14="http://schemas.microsoft.com/office/powerpoint/2010/main" val="17028219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Go-Back-N protocol (6)</a:t>
            </a:r>
            <a:endParaRPr lang="en-US" dirty="0"/>
          </a:p>
        </p:txBody>
      </p:sp>
      <p:sp>
        <p:nvSpPr>
          <p:cNvPr id="5" name="Text Placeholder 4"/>
          <p:cNvSpPr>
            <a:spLocks noGrp="1"/>
          </p:cNvSpPr>
          <p:nvPr>
            <p:ph type="body" idx="1"/>
          </p:nvPr>
        </p:nvSpPr>
        <p:spPr>
          <a:xfrm>
            <a:off x="457200" y="5551714"/>
            <a:ext cx="8229600" cy="517624"/>
          </a:xfrm>
        </p:spPr>
        <p:txBody>
          <a:bodyPr/>
          <a:lstStyle/>
          <a:p>
            <a:pPr algn="ctr"/>
            <a:r>
              <a:rPr lang="en-US" dirty="0"/>
              <a:t>A sliding window protocol using go-back-n … continued on the next slide</a:t>
            </a:r>
            <a:endParaRPr lang="en-US" altLang="en-US" dirty="0"/>
          </a:p>
        </p:txBody>
      </p:sp>
      <p:pic>
        <p:nvPicPr>
          <p:cNvPr id="6" name="Picture Placeholder 5"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6 of 7."/>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20496" y="1970088"/>
            <a:ext cx="7303008" cy="1840992"/>
          </a:xfrm>
        </p:spPr>
      </p:pic>
    </p:spTree>
    <p:extLst>
      <p:ext uri="{BB962C8B-B14F-4D97-AF65-F5344CB8AC3E}">
        <p14:creationId xmlns:p14="http://schemas.microsoft.com/office/powerpoint/2010/main" val="34169973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Go-Back-N protocol (7)</a:t>
            </a:r>
            <a:endParaRPr lang="en-US" dirty="0"/>
          </a:p>
        </p:txBody>
      </p:sp>
      <p:sp>
        <p:nvSpPr>
          <p:cNvPr id="5" name="Text Placeholder 4"/>
          <p:cNvSpPr>
            <a:spLocks noGrp="1"/>
          </p:cNvSpPr>
          <p:nvPr>
            <p:ph type="body" idx="1"/>
          </p:nvPr>
        </p:nvSpPr>
        <p:spPr>
          <a:xfrm>
            <a:off x="457200" y="5551714"/>
            <a:ext cx="8229600" cy="517624"/>
          </a:xfrm>
        </p:spPr>
        <p:txBody>
          <a:bodyPr/>
          <a:lstStyle/>
          <a:p>
            <a:pPr algn="ctr"/>
            <a:r>
              <a:rPr lang="en-US" dirty="0"/>
              <a:t>A sliding window protocol using go-back-n (end of code)</a:t>
            </a:r>
            <a:endParaRPr lang="en-US" altLang="en-US" dirty="0"/>
          </a:p>
        </p:txBody>
      </p:sp>
      <p:pic>
        <p:nvPicPr>
          <p:cNvPr id="4" name="Picture Placeholder 3"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7 of 7."/>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55904" y="2068059"/>
            <a:ext cx="7632192" cy="2295144"/>
          </a:xfrm>
        </p:spPr>
      </p:pic>
    </p:spTree>
    <p:extLst>
      <p:ext uri="{BB962C8B-B14F-4D97-AF65-F5344CB8AC3E}">
        <p14:creationId xmlns:p14="http://schemas.microsoft.com/office/powerpoint/2010/main" val="23089477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Content Placeholder 2"/>
          <p:cNvSpPr>
            <a:spLocks noGrp="1"/>
          </p:cNvSpPr>
          <p:nvPr>
            <p:ph type="body" idx="1"/>
          </p:nvPr>
        </p:nvSpPr>
        <p:spPr/>
        <p:txBody>
          <a:bodyPr/>
          <a:lstStyle/>
          <a:p>
            <a:r>
              <a:rPr lang="en-US" altLang="zh-CN" dirty="0">
                <a:ea typeface="宋体" panose="02010600030101010101" pitchFamily="2" charset="-122"/>
              </a:rPr>
              <a:t>Receiver accepts frames anywhere in receive window</a:t>
            </a:r>
          </a:p>
          <a:p>
            <a:pPr lvl="1"/>
            <a:r>
              <a:rPr lang="en-US" altLang="zh-CN" u="sng" dirty="0">
                <a:ea typeface="宋体" panose="02010600030101010101" pitchFamily="2" charset="-122"/>
              </a:rPr>
              <a:t>Cumulative ack</a:t>
            </a:r>
            <a:r>
              <a:rPr lang="en-US" altLang="zh-CN" dirty="0">
                <a:ea typeface="宋体" panose="02010600030101010101" pitchFamily="2" charset="-122"/>
              </a:rPr>
              <a:t> indicates highest in-order frame</a:t>
            </a:r>
          </a:p>
          <a:p>
            <a:pPr lvl="1"/>
            <a:r>
              <a:rPr lang="en-US" altLang="zh-CN" dirty="0">
                <a:ea typeface="宋体" panose="02010600030101010101" pitchFamily="2" charset="-122"/>
              </a:rPr>
              <a:t>NAK (negative ack), sent immediately when a error may happened, causes sender retransmission of a missing frame before a timeout resends window</a:t>
            </a:r>
          </a:p>
          <a:p>
            <a:r>
              <a:rPr lang="en-US" altLang="zh-CN" dirty="0">
                <a:solidFill>
                  <a:srgbClr val="0000FF"/>
                </a:solidFill>
                <a:ea typeface="宋体" panose="02010600030101010101" pitchFamily="2" charset="-122"/>
              </a:rPr>
              <a:t>The size of the sender and receiver </a:t>
            </a:r>
            <a:r>
              <a:rPr lang="en-US" altLang="zh-CN" dirty="0">
                <a:ea typeface="宋体" panose="02010600030101010101" pitchFamily="2" charset="-122"/>
              </a:rPr>
              <a:t>window must be </a:t>
            </a:r>
            <a:r>
              <a:rPr lang="en-US" altLang="zh-CN" dirty="0">
                <a:solidFill>
                  <a:srgbClr val="0000FF"/>
                </a:solidFill>
                <a:ea typeface="宋体" panose="02010600030101010101" pitchFamily="2" charset="-122"/>
              </a:rPr>
              <a:t>at most </a:t>
            </a:r>
            <a:r>
              <a:rPr lang="en-US" altLang="zh-CN" b="1" dirty="0">
                <a:solidFill>
                  <a:srgbClr val="0000FF"/>
                </a:solidFill>
                <a:ea typeface="宋体" panose="02010600030101010101" pitchFamily="2" charset="-122"/>
              </a:rPr>
              <a:t>2</a:t>
            </a:r>
            <a:r>
              <a:rPr lang="en-US" altLang="zh-CN" b="1" baseline="30000" dirty="0">
                <a:solidFill>
                  <a:srgbClr val="0000FF"/>
                </a:solidFill>
                <a:ea typeface="宋体" panose="02010600030101010101" pitchFamily="2" charset="-122"/>
              </a:rPr>
              <a:t>m-1</a:t>
            </a:r>
            <a:r>
              <a:rPr lang="en-US" altLang="zh-CN" dirty="0">
                <a:ea typeface="宋体" panose="02010600030101010101" pitchFamily="2" charset="-122"/>
              </a:rPr>
              <a:t>.</a:t>
            </a:r>
          </a:p>
          <a:p>
            <a:r>
              <a:rPr lang="en-US" altLang="zh-CN" dirty="0">
                <a:ea typeface="宋体" panose="02010600030101010101" pitchFamily="2" charset="-122"/>
              </a:rPr>
              <a:t>Tradeoff made for Selective Repeat:</a:t>
            </a:r>
          </a:p>
          <a:p>
            <a:pPr lvl="1"/>
            <a:r>
              <a:rPr lang="en-US" altLang="zh-CN" dirty="0">
                <a:ea typeface="宋体" panose="02010600030101010101" pitchFamily="2" charset="-122"/>
              </a:rPr>
              <a:t>More complex than Go-Back-N due to buffering at receiver and multiple timers at sender</a:t>
            </a:r>
          </a:p>
          <a:p>
            <a:pPr lvl="1"/>
            <a:r>
              <a:rPr lang="en-US" altLang="zh-CN" dirty="0">
                <a:ea typeface="宋体" panose="02010600030101010101" pitchFamily="2" charset="-122"/>
              </a:rPr>
              <a:t>More efficient use of link bandwidth as only lost frames are resent (with low error rates)</a:t>
            </a:r>
          </a:p>
          <a:p>
            <a:pPr lvl="1"/>
            <a:endParaRPr lang="en-US" altLang="zh-CN" dirty="0">
              <a:ea typeface="宋体" panose="02010600030101010101" pitchFamily="2" charset="-122"/>
            </a:endParaRPr>
          </a:p>
        </p:txBody>
      </p:sp>
      <p:sp>
        <p:nvSpPr>
          <p:cNvPr id="55298" name="Title 1"/>
          <p:cNvSpPr>
            <a:spLocks noGrp="1"/>
          </p:cNvSpPr>
          <p:nvPr>
            <p:ph type="title"/>
          </p:nvPr>
        </p:nvSpPr>
        <p:spPr/>
        <p:txBody>
          <a:bodyPr/>
          <a:lstStyle/>
          <a:p>
            <a:r>
              <a:rPr lang="en-US" altLang="zh-CN" dirty="0">
                <a:ea typeface="宋体" panose="02010600030101010101" pitchFamily="2" charset="-122"/>
              </a:rPr>
              <a:t>Selective Repeat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Framing: </a:t>
            </a:r>
            <a:r>
              <a:rPr lang="en-US" altLang="zh-CN" dirty="0"/>
              <a:t>Byte count</a:t>
            </a:r>
            <a:endParaRPr lang="en-US" dirty="0"/>
          </a:p>
        </p:txBody>
      </p:sp>
      <p:sp>
        <p:nvSpPr>
          <p:cNvPr id="5" name="Text Placeholder 4"/>
          <p:cNvSpPr>
            <a:spLocks noGrp="1"/>
          </p:cNvSpPr>
          <p:nvPr>
            <p:ph type="body" idx="1"/>
          </p:nvPr>
        </p:nvSpPr>
        <p:spPr>
          <a:xfrm>
            <a:off x="457200" y="5306153"/>
            <a:ext cx="8229600" cy="1018367"/>
          </a:xfrm>
        </p:spPr>
        <p:txBody>
          <a:bodyPr/>
          <a:lstStyle/>
          <a:p>
            <a:pPr algn="ctr"/>
            <a:r>
              <a:rPr lang="en-US" altLang="en-US" dirty="0"/>
              <a:t>A byte stream. (a) Without errors. (b) With one error.</a:t>
            </a:r>
          </a:p>
        </p:txBody>
      </p:sp>
      <p:pic>
        <p:nvPicPr>
          <p:cNvPr id="15" name="Picture Placeholder 14" descr="Figure 3-3. A byte stream. (a) Without errors. (b) With one erro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68680" y="2084677"/>
            <a:ext cx="7406640" cy="3757546"/>
          </a:xfrm>
        </p:spPr>
      </p:pic>
      <p:sp>
        <p:nvSpPr>
          <p:cNvPr id="3" name="矩形 2">
            <a:extLst>
              <a:ext uri="{FF2B5EF4-FFF2-40B4-BE49-F238E27FC236}">
                <a16:creationId xmlns:a16="http://schemas.microsoft.com/office/drawing/2014/main" id="{87B2C55E-2390-4558-82A7-9A87F6BC2FF9}"/>
              </a:ext>
            </a:extLst>
          </p:cNvPr>
          <p:cNvSpPr/>
          <p:nvPr/>
        </p:nvSpPr>
        <p:spPr>
          <a:xfrm>
            <a:off x="868680" y="1319217"/>
            <a:ext cx="7623544" cy="707886"/>
          </a:xfrm>
          <a:prstGeom prst="rect">
            <a:avLst/>
          </a:prstGeom>
        </p:spPr>
        <p:txBody>
          <a:bodyPr wrap="square">
            <a:spAutoFit/>
          </a:bodyPr>
          <a:lstStyle/>
          <a:p>
            <a:r>
              <a:rPr lang="en-US" altLang="zh-CN" sz="2000" dirty="0">
                <a:ea typeface="宋体" panose="02010600030101010101" pitchFamily="2" charset="-122"/>
              </a:rPr>
              <a:t>Frame begins with a count of the number of bytes in it</a:t>
            </a:r>
          </a:p>
          <a:p>
            <a:pPr marL="342900" lvl="2" indent="-342900">
              <a:buFont typeface="Arial" panose="020B0604020202020204" pitchFamily="34" charset="0"/>
              <a:buChar char="•"/>
            </a:pPr>
            <a:r>
              <a:rPr lang="en-US" altLang="zh-CN" sz="2000" dirty="0">
                <a:ea typeface="宋体" panose="02010600030101010101" pitchFamily="2" charset="-122"/>
              </a:rPr>
              <a:t>Simple, but difficult to resynchronize after an error</a:t>
            </a:r>
            <a:endParaRPr lang="zh-CN" altLang="en-US" sz="2000" dirty="0"/>
          </a:p>
        </p:txBody>
      </p:sp>
    </p:spTree>
    <p:extLst>
      <p:ext uri="{BB962C8B-B14F-4D97-AF65-F5344CB8AC3E}">
        <p14:creationId xmlns:p14="http://schemas.microsoft.com/office/powerpoint/2010/main" val="12552438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xfrm>
            <a:off x="457200" y="215371"/>
            <a:ext cx="8229600" cy="1097279"/>
          </a:xfrm>
        </p:spPr>
        <p:txBody>
          <a:bodyPr/>
          <a:lstStyle/>
          <a:p>
            <a:r>
              <a:rPr lang="en-US" altLang="zh-CN" sz="3200" dirty="0">
                <a:ea typeface="宋体" panose="02010600030101010101" pitchFamily="2" charset="-122"/>
              </a:rPr>
              <a:t>Send and receive window for Selective Repeat</a:t>
            </a:r>
            <a:endParaRPr lang="zh-CN" altLang="en-US" sz="3200" dirty="0">
              <a:ea typeface="宋体" panose="02010600030101010101" pitchFamily="2" charset="-122"/>
            </a:endParaRPr>
          </a:p>
        </p:txBody>
      </p:sp>
      <p:sp>
        <p:nvSpPr>
          <p:cNvPr id="58371" name="内容占位符 2"/>
          <p:cNvSpPr>
            <a:spLocks noGrp="1"/>
          </p:cNvSpPr>
          <p:nvPr>
            <p:ph idx="1"/>
          </p:nvPr>
        </p:nvSpPr>
        <p:spPr>
          <a:xfrm>
            <a:off x="1381125" y="1990725"/>
            <a:ext cx="7315200" cy="4019550"/>
          </a:xfrm>
        </p:spPr>
        <p:txBody>
          <a:bodyPr/>
          <a:lstStyle/>
          <a:p>
            <a:endParaRPr lang="zh-CN" altLang="en-US">
              <a:ea typeface="宋体" panose="02010600030101010101" pitchFamily="2" charset="-122"/>
            </a:endParaRPr>
          </a:p>
        </p:txBody>
      </p:sp>
      <p:pic>
        <p:nvPicPr>
          <p:cNvPr id="5837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38" y="1447800"/>
            <a:ext cx="8447087" cy="223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030" y="4000500"/>
            <a:ext cx="7486650" cy="211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en-US" altLang="zh-CN" dirty="0">
                <a:ea typeface="宋体" panose="02010600030101010101" pitchFamily="2" charset="-122"/>
              </a:rPr>
              <a:t>Window size for Selective Repeat</a:t>
            </a:r>
            <a:endParaRPr lang="zh-CN" altLang="en-US" dirty="0">
              <a:ea typeface="宋体" panose="02010600030101010101" pitchFamily="2" charset="-122"/>
            </a:endParaRPr>
          </a:p>
        </p:txBody>
      </p:sp>
      <p:sp>
        <p:nvSpPr>
          <p:cNvPr id="59395" name="内容占位符 2"/>
          <p:cNvSpPr>
            <a:spLocks noGrp="1"/>
          </p:cNvSpPr>
          <p:nvPr>
            <p:ph idx="1"/>
          </p:nvPr>
        </p:nvSpPr>
        <p:spPr>
          <a:xfrm>
            <a:off x="914400" y="1611313"/>
            <a:ext cx="7789863" cy="4598987"/>
          </a:xfrm>
        </p:spPr>
        <p:txBody>
          <a:bodyPr/>
          <a:lstStyle/>
          <a:p>
            <a:endParaRPr lang="zh-CN" altLang="en-US">
              <a:ea typeface="宋体" panose="02010600030101010101" pitchFamily="2" charset="-122"/>
            </a:endParaRPr>
          </a:p>
        </p:txBody>
      </p:sp>
      <p:pic>
        <p:nvPicPr>
          <p:cNvPr id="5939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12" y="1593056"/>
            <a:ext cx="8537575" cy="463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3">
            <a:extLst>
              <a:ext uri="{28A0092B-C50C-407E-A947-70E740481C1C}">
                <a14:useLocalDpi xmlns:a14="http://schemas.microsoft.com/office/drawing/2010/main" val="0"/>
              </a:ext>
            </a:extLst>
          </a:blip>
          <a:srcRect l="57007" t="8119" b="23279"/>
          <a:stretch>
            <a:fillRect/>
          </a:stretch>
        </p:blipFill>
        <p:spPr bwMode="auto">
          <a:xfrm>
            <a:off x="5057775" y="3970750"/>
            <a:ext cx="3448050"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Content Placeholder 2"/>
          <p:cNvSpPr>
            <a:spLocks noGrp="1"/>
          </p:cNvSpPr>
          <p:nvPr>
            <p:ph type="body" idx="1"/>
          </p:nvPr>
        </p:nvSpPr>
        <p:spPr/>
        <p:txBody>
          <a:bodyPr/>
          <a:lstStyle/>
          <a:p>
            <a:r>
              <a:rPr lang="en-US" altLang="zh-CN" dirty="0">
                <a:ea typeface="宋体" panose="02010600030101010101" pitchFamily="2" charset="-122"/>
              </a:rPr>
              <a:t>For correctness, we require:</a:t>
            </a:r>
          </a:p>
          <a:p>
            <a:pPr lvl="1"/>
            <a:r>
              <a:rPr lang="en-US" altLang="zh-CN" dirty="0">
                <a:ea typeface="宋体" panose="02010600030101010101" pitchFamily="2" charset="-122"/>
              </a:rPr>
              <a:t>Sequence numbers (s) at least twice the window (w)</a:t>
            </a:r>
          </a:p>
        </p:txBody>
      </p:sp>
      <p:sp>
        <p:nvSpPr>
          <p:cNvPr id="60419" name="Title 1"/>
          <p:cNvSpPr>
            <a:spLocks noGrp="1"/>
          </p:cNvSpPr>
          <p:nvPr>
            <p:ph type="title"/>
          </p:nvPr>
        </p:nvSpPr>
        <p:spPr/>
        <p:txBody>
          <a:bodyPr/>
          <a:lstStyle/>
          <a:p>
            <a:r>
              <a:rPr lang="en-US" altLang="zh-CN">
                <a:ea typeface="宋体" panose="02010600030101010101" pitchFamily="2" charset="-122"/>
              </a:rPr>
              <a:t>Window size for Selective Repeat (cont.)</a:t>
            </a:r>
          </a:p>
        </p:txBody>
      </p:sp>
      <p:pic>
        <p:nvPicPr>
          <p:cNvPr id="60422" name="Picture 2"/>
          <p:cNvPicPr>
            <a:picLocks noChangeAspect="1" noChangeArrowheads="1"/>
          </p:cNvPicPr>
          <p:nvPr/>
        </p:nvPicPr>
        <p:blipFill>
          <a:blip r:embed="rId3">
            <a:extLst>
              <a:ext uri="{28A0092B-C50C-407E-A947-70E740481C1C}">
                <a14:useLocalDpi xmlns:a14="http://schemas.microsoft.com/office/drawing/2010/main" val="0"/>
              </a:ext>
            </a:extLst>
          </a:blip>
          <a:srcRect l="2731" t="5682" r="44061" b="19626"/>
          <a:stretch>
            <a:fillRect/>
          </a:stretch>
        </p:blipFill>
        <p:spPr bwMode="auto">
          <a:xfrm>
            <a:off x="219075" y="3913600"/>
            <a:ext cx="42672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0423" name="Straight Arrow Connector 9"/>
          <p:cNvCxnSpPr>
            <a:cxnSpLocks noChangeShapeType="1"/>
          </p:cNvCxnSpPr>
          <p:nvPr/>
        </p:nvCxnSpPr>
        <p:spPr bwMode="auto">
          <a:xfrm rot="5400000">
            <a:off x="1476376" y="4789900"/>
            <a:ext cx="533400" cy="3175"/>
          </a:xfrm>
          <a:prstGeom prst="straightConnector1">
            <a:avLst/>
          </a:prstGeom>
          <a:noFill/>
          <a:ln w="19050"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60424" name="Straight Arrow Connector 10"/>
          <p:cNvCxnSpPr>
            <a:cxnSpLocks noChangeShapeType="1"/>
          </p:cNvCxnSpPr>
          <p:nvPr/>
        </p:nvCxnSpPr>
        <p:spPr bwMode="auto">
          <a:xfrm rot="5400000">
            <a:off x="5229226" y="4799425"/>
            <a:ext cx="533400" cy="3175"/>
          </a:xfrm>
          <a:prstGeom prst="straightConnector1">
            <a:avLst/>
          </a:prstGeom>
          <a:noFill/>
          <a:ln w="19050" algn="ctr">
            <a:solidFill>
              <a:schemeClr val="tx1"/>
            </a:solidFill>
            <a:round/>
            <a:tailEnd type="arrow" w="med" len="med"/>
          </a:ln>
          <a:extLst>
            <a:ext uri="{909E8E84-426E-40DD-AFC4-6F175D3DCCD1}">
              <a14:hiddenFill xmlns:a14="http://schemas.microsoft.com/office/drawing/2010/main">
                <a:noFill/>
              </a14:hiddenFill>
            </a:ext>
          </a:extLst>
        </p:spPr>
      </p:cxnSp>
      <p:sp>
        <p:nvSpPr>
          <p:cNvPr id="60425" name="TextBox 11"/>
          <p:cNvSpPr txBox="1">
            <a:spLocks noChangeArrowheads="1"/>
          </p:cNvSpPr>
          <p:nvPr/>
        </p:nvSpPr>
        <p:spPr bwMode="auto">
          <a:xfrm>
            <a:off x="1762125" y="4608925"/>
            <a:ext cx="1095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Originals</a:t>
            </a:r>
          </a:p>
        </p:txBody>
      </p:sp>
      <p:sp>
        <p:nvSpPr>
          <p:cNvPr id="60426" name="TextBox 12"/>
          <p:cNvSpPr txBox="1">
            <a:spLocks noChangeArrowheads="1"/>
          </p:cNvSpPr>
          <p:nvPr/>
        </p:nvSpPr>
        <p:spPr bwMode="auto">
          <a:xfrm>
            <a:off x="5524500" y="4618450"/>
            <a:ext cx="1095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Originals</a:t>
            </a:r>
          </a:p>
        </p:txBody>
      </p:sp>
      <p:cxnSp>
        <p:nvCxnSpPr>
          <p:cNvPr id="60427" name="Straight Arrow Connector 13"/>
          <p:cNvCxnSpPr>
            <a:cxnSpLocks noChangeShapeType="1"/>
          </p:cNvCxnSpPr>
          <p:nvPr/>
        </p:nvCxnSpPr>
        <p:spPr bwMode="auto">
          <a:xfrm rot="5400000">
            <a:off x="3000376" y="4780375"/>
            <a:ext cx="533400" cy="3175"/>
          </a:xfrm>
          <a:prstGeom prst="straightConnector1">
            <a:avLst/>
          </a:prstGeom>
          <a:noFill/>
          <a:ln w="19050" algn="ctr">
            <a:solidFill>
              <a:srgbClr val="FF2BD8"/>
            </a:solidFill>
            <a:round/>
            <a:tailEnd type="arrow" w="med" len="med"/>
          </a:ln>
          <a:extLst>
            <a:ext uri="{909E8E84-426E-40DD-AFC4-6F175D3DCCD1}">
              <a14:hiddenFill xmlns:a14="http://schemas.microsoft.com/office/drawing/2010/main">
                <a:noFill/>
              </a14:hiddenFill>
            </a:ext>
          </a:extLst>
        </p:spPr>
      </p:cxnSp>
      <p:sp>
        <p:nvSpPr>
          <p:cNvPr id="60428" name="TextBox 14"/>
          <p:cNvSpPr txBox="1">
            <a:spLocks noChangeArrowheads="1"/>
          </p:cNvSpPr>
          <p:nvPr/>
        </p:nvSpPr>
        <p:spPr bwMode="auto">
          <a:xfrm>
            <a:off x="3286125" y="4599400"/>
            <a:ext cx="141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Retransmits</a:t>
            </a:r>
          </a:p>
        </p:txBody>
      </p:sp>
      <p:cxnSp>
        <p:nvCxnSpPr>
          <p:cNvPr id="60429" name="Straight Arrow Connector 15"/>
          <p:cNvCxnSpPr>
            <a:cxnSpLocks noChangeShapeType="1"/>
          </p:cNvCxnSpPr>
          <p:nvPr/>
        </p:nvCxnSpPr>
        <p:spPr bwMode="auto">
          <a:xfrm rot="5400000">
            <a:off x="6829426" y="4818475"/>
            <a:ext cx="533400" cy="3175"/>
          </a:xfrm>
          <a:prstGeom prst="straightConnector1">
            <a:avLst/>
          </a:prstGeom>
          <a:noFill/>
          <a:ln w="19050" algn="ctr">
            <a:solidFill>
              <a:srgbClr val="FF2BD8"/>
            </a:solidFill>
            <a:round/>
            <a:tailEnd type="arrow" w="med" len="med"/>
          </a:ln>
          <a:extLst>
            <a:ext uri="{909E8E84-426E-40DD-AFC4-6F175D3DCCD1}">
              <a14:hiddenFill xmlns:a14="http://schemas.microsoft.com/office/drawing/2010/main">
                <a:noFill/>
              </a14:hiddenFill>
            </a:ext>
          </a:extLst>
        </p:spPr>
      </p:cxnSp>
      <p:sp>
        <p:nvSpPr>
          <p:cNvPr id="60430" name="TextBox 16"/>
          <p:cNvSpPr txBox="1">
            <a:spLocks noChangeArrowheads="1"/>
          </p:cNvSpPr>
          <p:nvPr/>
        </p:nvSpPr>
        <p:spPr bwMode="auto">
          <a:xfrm>
            <a:off x="7115175" y="4637500"/>
            <a:ext cx="141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Retransmits</a:t>
            </a:r>
          </a:p>
        </p:txBody>
      </p:sp>
      <p:sp>
        <p:nvSpPr>
          <p:cNvPr id="60431" name="TextBox 17"/>
          <p:cNvSpPr txBox="1">
            <a:spLocks noChangeArrowheads="1"/>
          </p:cNvSpPr>
          <p:nvPr/>
        </p:nvSpPr>
        <p:spPr bwMode="auto">
          <a:xfrm>
            <a:off x="1029852" y="2507783"/>
            <a:ext cx="3019425" cy="6461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dirty="0">
                <a:ea typeface="宋体" panose="02010600030101010101" pitchFamily="2" charset="-122"/>
              </a:rPr>
              <a:t>Error case (s=8, w=7) – too few sequence numbers</a:t>
            </a:r>
          </a:p>
        </p:txBody>
      </p:sp>
      <p:sp>
        <p:nvSpPr>
          <p:cNvPr id="60432" name="TextBox 18"/>
          <p:cNvSpPr txBox="1">
            <a:spLocks noChangeArrowheads="1"/>
          </p:cNvSpPr>
          <p:nvPr/>
        </p:nvSpPr>
        <p:spPr bwMode="auto">
          <a:xfrm>
            <a:off x="4948281" y="2507782"/>
            <a:ext cx="3276600" cy="6461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dirty="0">
                <a:ea typeface="宋体" panose="02010600030101010101" pitchFamily="2" charset="-122"/>
              </a:rPr>
              <a:t>Correct (s=8, w=4) – enough sequence numbers</a:t>
            </a:r>
          </a:p>
        </p:txBody>
      </p:sp>
      <p:sp>
        <p:nvSpPr>
          <p:cNvPr id="20" name="Rectangle 19"/>
          <p:cNvSpPr/>
          <p:nvPr/>
        </p:nvSpPr>
        <p:spPr bwMode="auto">
          <a:xfrm>
            <a:off x="2886075" y="5151850"/>
            <a:ext cx="1171575" cy="419100"/>
          </a:xfrm>
          <a:prstGeom prst="rect">
            <a:avLst/>
          </a:prstGeom>
          <a:solidFill>
            <a:srgbClr val="FF00FF">
              <a:alpha val="50196"/>
            </a:srgbClr>
          </a:solidFill>
          <a:ln w="9525" cap="flat" cmpd="sng" algn="ctr">
            <a:no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
        <p:nvSpPr>
          <p:cNvPr id="60434" name="TextBox 20"/>
          <p:cNvSpPr txBox="1">
            <a:spLocks noChangeArrowheads="1"/>
          </p:cNvSpPr>
          <p:nvPr/>
        </p:nvSpPr>
        <p:spPr bwMode="auto">
          <a:xfrm>
            <a:off x="2327100" y="5788030"/>
            <a:ext cx="32956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dirty="0">
                <a:ea typeface="宋体" panose="02010600030101010101" pitchFamily="2" charset="-122"/>
              </a:rPr>
              <a:t>New receive window overlaps old –  retransmits ambiguous</a:t>
            </a:r>
          </a:p>
        </p:txBody>
      </p:sp>
      <p:sp>
        <p:nvSpPr>
          <p:cNvPr id="60435" name="TextBox 21"/>
          <p:cNvSpPr txBox="1">
            <a:spLocks noChangeArrowheads="1"/>
          </p:cNvSpPr>
          <p:nvPr/>
        </p:nvSpPr>
        <p:spPr bwMode="auto">
          <a:xfrm>
            <a:off x="5791200" y="5770975"/>
            <a:ext cx="31908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New and old receive window don’t overlap –  no ambiguity</a:t>
            </a:r>
          </a:p>
        </p:txBody>
      </p:sp>
      <p:cxnSp>
        <p:nvCxnSpPr>
          <p:cNvPr id="60436" name="Straight Arrow Connector 23"/>
          <p:cNvCxnSpPr>
            <a:cxnSpLocks noChangeShapeType="1"/>
          </p:cNvCxnSpPr>
          <p:nvPr/>
        </p:nvCxnSpPr>
        <p:spPr bwMode="auto">
          <a:xfrm rot="5400000" flipH="1" flipV="1">
            <a:off x="3399632" y="5752719"/>
            <a:ext cx="209550" cy="1587"/>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60437" name="Straight Arrow Connector 27"/>
          <p:cNvCxnSpPr>
            <a:cxnSpLocks noChangeShapeType="1"/>
          </p:cNvCxnSpPr>
          <p:nvPr/>
        </p:nvCxnSpPr>
        <p:spPr bwMode="auto">
          <a:xfrm rot="5400000" flipH="1" flipV="1">
            <a:off x="7676357" y="5733669"/>
            <a:ext cx="209550" cy="1587"/>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60438" name="Straight Arrow Connector 28"/>
          <p:cNvCxnSpPr>
            <a:cxnSpLocks noChangeShapeType="1"/>
          </p:cNvCxnSpPr>
          <p:nvPr/>
        </p:nvCxnSpPr>
        <p:spPr bwMode="auto">
          <a:xfrm rot="5400000" flipH="1" flipV="1">
            <a:off x="6952457" y="5714619"/>
            <a:ext cx="209550" cy="1587"/>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
        <p:nvSpPr>
          <p:cNvPr id="2" name="矩形 1">
            <a:extLst>
              <a:ext uri="{FF2B5EF4-FFF2-40B4-BE49-F238E27FC236}">
                <a16:creationId xmlns:a16="http://schemas.microsoft.com/office/drawing/2014/main" id="{4624F544-4E2F-403A-81A8-E5DB2949D912}"/>
              </a:ext>
            </a:extLst>
          </p:cNvPr>
          <p:cNvSpPr/>
          <p:nvPr/>
        </p:nvSpPr>
        <p:spPr>
          <a:xfrm>
            <a:off x="917681" y="3309733"/>
            <a:ext cx="1688888" cy="538672"/>
          </a:xfrm>
          <a:prstGeom prst="rect">
            <a:avLst/>
          </a:prstGeom>
        </p:spPr>
        <p:txBody>
          <a:bodyPr wrap="square">
            <a:spAutoFit/>
          </a:bodyPr>
          <a:lstStyle/>
          <a:p>
            <a:r>
              <a:rPr lang="en-US" altLang="zh-CN" dirty="0"/>
              <a:t>Initial situation with a window of size 7</a:t>
            </a:r>
            <a:endParaRPr lang="zh-CN" altLang="en-US" dirty="0"/>
          </a:p>
        </p:txBody>
      </p:sp>
      <p:sp>
        <p:nvSpPr>
          <p:cNvPr id="3" name="矩形 2">
            <a:extLst>
              <a:ext uri="{FF2B5EF4-FFF2-40B4-BE49-F238E27FC236}">
                <a16:creationId xmlns:a16="http://schemas.microsoft.com/office/drawing/2014/main" id="{92618C75-A7E1-4FB1-8CF2-823C01A1116F}"/>
              </a:ext>
            </a:extLst>
          </p:cNvPr>
          <p:cNvSpPr/>
          <p:nvPr/>
        </p:nvSpPr>
        <p:spPr>
          <a:xfrm>
            <a:off x="2538749" y="3215303"/>
            <a:ext cx="2143754" cy="738664"/>
          </a:xfrm>
          <a:prstGeom prst="rect">
            <a:avLst/>
          </a:prstGeom>
        </p:spPr>
        <p:txBody>
          <a:bodyPr wrap="square">
            <a:spAutoFit/>
          </a:bodyPr>
          <a:lstStyle/>
          <a:p>
            <a:r>
              <a:rPr lang="en-US" altLang="zh-CN" dirty="0"/>
              <a:t>After 7 frames have been sent and received but not acknowledged. </a:t>
            </a:r>
            <a:endParaRPr lang="zh-CN" altLang="en-US" dirty="0"/>
          </a:p>
        </p:txBody>
      </p:sp>
      <p:sp>
        <p:nvSpPr>
          <p:cNvPr id="4" name="矩形 3">
            <a:extLst>
              <a:ext uri="{FF2B5EF4-FFF2-40B4-BE49-F238E27FC236}">
                <a16:creationId xmlns:a16="http://schemas.microsoft.com/office/drawing/2014/main" id="{F0AEBA5C-7649-48D2-A624-D4A275BFA2F6}"/>
              </a:ext>
            </a:extLst>
          </p:cNvPr>
          <p:cNvSpPr/>
          <p:nvPr/>
        </p:nvSpPr>
        <p:spPr>
          <a:xfrm>
            <a:off x="4904480" y="3309733"/>
            <a:ext cx="1769305" cy="523220"/>
          </a:xfrm>
          <a:prstGeom prst="rect">
            <a:avLst/>
          </a:prstGeom>
        </p:spPr>
        <p:txBody>
          <a:bodyPr wrap="square">
            <a:spAutoFit/>
          </a:bodyPr>
          <a:lstStyle/>
          <a:p>
            <a:r>
              <a:rPr lang="en-US" altLang="zh-CN" dirty="0"/>
              <a:t>Initial situation with a window size of 4.</a:t>
            </a:r>
            <a:endParaRPr lang="zh-CN" altLang="en-US" dirty="0"/>
          </a:p>
        </p:txBody>
      </p:sp>
      <p:sp>
        <p:nvSpPr>
          <p:cNvPr id="5" name="矩形 4">
            <a:extLst>
              <a:ext uri="{FF2B5EF4-FFF2-40B4-BE49-F238E27FC236}">
                <a16:creationId xmlns:a16="http://schemas.microsoft.com/office/drawing/2014/main" id="{1901387D-A9DF-489C-A5CA-B35F0940A61E}"/>
              </a:ext>
            </a:extLst>
          </p:cNvPr>
          <p:cNvSpPr/>
          <p:nvPr/>
        </p:nvSpPr>
        <p:spPr>
          <a:xfrm>
            <a:off x="6600957" y="3176343"/>
            <a:ext cx="2143754" cy="738664"/>
          </a:xfrm>
          <a:prstGeom prst="rect">
            <a:avLst/>
          </a:prstGeom>
        </p:spPr>
        <p:txBody>
          <a:bodyPr wrap="square">
            <a:spAutoFit/>
          </a:bodyPr>
          <a:lstStyle/>
          <a:p>
            <a:r>
              <a:rPr lang="en-US" altLang="zh-CN" dirty="0"/>
              <a:t>After 4 frames have been sent and received but not acknowledged</a:t>
            </a:r>
            <a:endParaRPr lang="zh-CN" alt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01A1388E-0CFD-4605-8EB6-D44E4C8B0D14}"/>
              </a:ext>
            </a:extLst>
          </p:cNvPr>
          <p:cNvSpPr>
            <a:spLocks noGrp="1"/>
          </p:cNvSpPr>
          <p:nvPr>
            <p:ph type="body" idx="1"/>
          </p:nvPr>
        </p:nvSpPr>
        <p:spPr/>
        <p:txBody>
          <a:bodyPr/>
          <a:lstStyle/>
          <a:p>
            <a:endParaRPr lang="zh-CN" altLang="en-US"/>
          </a:p>
        </p:txBody>
      </p:sp>
      <p:sp>
        <p:nvSpPr>
          <p:cNvPr id="5" name="标题 4">
            <a:extLst>
              <a:ext uri="{FF2B5EF4-FFF2-40B4-BE49-F238E27FC236}">
                <a16:creationId xmlns:a16="http://schemas.microsoft.com/office/drawing/2014/main" id="{A4636F91-72C4-4E09-AC6B-652DA8AEB240}"/>
              </a:ext>
            </a:extLst>
          </p:cNvPr>
          <p:cNvSpPr>
            <a:spLocks noGrp="1"/>
          </p:cNvSpPr>
          <p:nvPr>
            <p:ph type="title"/>
          </p:nvPr>
        </p:nvSpPr>
        <p:spPr/>
        <p:txBody>
          <a:bodyPr/>
          <a:lstStyle/>
          <a:p>
            <a:r>
              <a:rPr lang="en-US" altLang="zh-CN" dirty="0">
                <a:latin typeface="Times-BoldItalic"/>
                <a:ea typeface="宋体" panose="02010600030101010101" pitchFamily="2" charset="-122"/>
              </a:rPr>
              <a:t>FSMs for Selective Repeat Protocol</a:t>
            </a:r>
            <a:endParaRPr lang="zh-CN" altLang="en-US" dirty="0"/>
          </a:p>
        </p:txBody>
      </p:sp>
      <p:pic>
        <p:nvPicPr>
          <p:cNvPr id="7" name="Picture 5">
            <a:extLst>
              <a:ext uri="{FF2B5EF4-FFF2-40B4-BE49-F238E27FC236}">
                <a16:creationId xmlns:a16="http://schemas.microsoft.com/office/drawing/2014/main" id="{D36A951E-8966-49ED-BCCE-353BFC02E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29149"/>
            <a:ext cx="5132387"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a:extLst>
              <a:ext uri="{FF2B5EF4-FFF2-40B4-BE49-F238E27FC236}">
                <a16:creationId xmlns:a16="http://schemas.microsoft.com/office/drawing/2014/main" id="{8EEB0837-C8DF-4712-AFD1-F4990416FC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295247"/>
            <a:ext cx="4294187" cy="227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42587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en-US" altLang="zh-CN">
                <a:ea typeface="宋体" panose="02010600030101010101" pitchFamily="2" charset="-122"/>
              </a:rPr>
              <a:t>What happens when a frame is lost in Selective Repeat?</a:t>
            </a:r>
            <a:endParaRPr lang="zh-CN" altLang="en-US">
              <a:ea typeface="宋体" panose="02010600030101010101" pitchFamily="2" charset="-122"/>
            </a:endParaRPr>
          </a:p>
        </p:txBody>
      </p:sp>
      <p:sp>
        <p:nvSpPr>
          <p:cNvPr id="61443" name="内容占位符 2"/>
          <p:cNvSpPr>
            <a:spLocks noGrp="1"/>
          </p:cNvSpPr>
          <p:nvPr>
            <p:ph idx="1"/>
          </p:nvPr>
        </p:nvSpPr>
        <p:spPr>
          <a:xfrm>
            <a:off x="914400" y="1611313"/>
            <a:ext cx="7789863" cy="4598987"/>
          </a:xfrm>
        </p:spPr>
        <p:txBody>
          <a:bodyPr/>
          <a:lstStyle/>
          <a:p>
            <a:endParaRPr lang="zh-CN" altLang="en-US">
              <a:ea typeface="宋体" panose="02010600030101010101" pitchFamily="2" charset="-122"/>
            </a:endParaRPr>
          </a:p>
        </p:txBody>
      </p:sp>
      <p:pic>
        <p:nvPicPr>
          <p:cNvPr id="6144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3" y="1158875"/>
            <a:ext cx="6856412" cy="478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a:spLocks noChangeArrowheads="1"/>
          </p:cNvSpPr>
          <p:nvPr/>
        </p:nvSpPr>
        <p:spPr bwMode="auto">
          <a:xfrm>
            <a:off x="238125" y="1143000"/>
            <a:ext cx="38147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b="1">
                <a:solidFill>
                  <a:srgbClr val="0000FF"/>
                </a:solidFill>
                <a:ea typeface="宋体" panose="02010600030101010101" pitchFamily="2" charset="-122"/>
              </a:rPr>
              <a:t>T</a:t>
            </a:r>
            <a:r>
              <a:rPr lang="zh-CN" altLang="en-US" sz="1800" b="1">
                <a:solidFill>
                  <a:srgbClr val="0000FF"/>
                </a:solidFill>
                <a:ea typeface="宋体" panose="02010600030101010101" pitchFamily="2" charset="-122"/>
              </a:rPr>
              <a:t>he timers need to be numbered</a:t>
            </a:r>
            <a:r>
              <a:rPr lang="en-US" altLang="zh-CN" sz="1800" b="1">
                <a:solidFill>
                  <a:srgbClr val="0000FF"/>
                </a:solidFill>
                <a:ea typeface="宋体" panose="02010600030101010101" pitchFamily="2" charset="-122"/>
              </a:rPr>
              <a:t>.</a:t>
            </a:r>
            <a:endParaRPr lang="zh-CN" altLang="en-US" sz="1800" b="1">
              <a:solidFill>
                <a:srgbClr val="0000FF"/>
              </a:solidFill>
              <a:ea typeface="宋体" panose="02010600030101010101" pitchFamily="2" charset="-122"/>
            </a:endParaRPr>
          </a:p>
        </p:txBody>
      </p:sp>
      <p:sp>
        <p:nvSpPr>
          <p:cNvPr id="7" name="矩形 6"/>
          <p:cNvSpPr>
            <a:spLocks noChangeArrowheads="1"/>
          </p:cNvSpPr>
          <p:nvPr/>
        </p:nvSpPr>
        <p:spPr bwMode="auto">
          <a:xfrm>
            <a:off x="5354638" y="5883275"/>
            <a:ext cx="34242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zh-CN" altLang="en-US" sz="1800" b="1">
                <a:solidFill>
                  <a:srgbClr val="0000FF"/>
                </a:solidFill>
                <a:ea typeface="宋体" panose="02010600030101010101" pitchFamily="2" charset="-122"/>
              </a:rPr>
              <a:t>distinguish between the acceptance of a frame and its delivery to the network layer.</a:t>
            </a:r>
          </a:p>
        </p:txBody>
      </p:sp>
      <p:sp>
        <p:nvSpPr>
          <p:cNvPr id="8" name="矩形 7"/>
          <p:cNvSpPr>
            <a:spLocks noChangeArrowheads="1"/>
          </p:cNvSpPr>
          <p:nvPr/>
        </p:nvSpPr>
        <p:spPr bwMode="auto">
          <a:xfrm>
            <a:off x="5507038" y="2824163"/>
            <a:ext cx="3322637"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zh-CN" altLang="en-US" sz="1800" b="1">
                <a:solidFill>
                  <a:srgbClr val="0000FF"/>
                </a:solidFill>
                <a:ea typeface="宋体" panose="02010600030101010101" pitchFamily="2" charset="-122"/>
              </a:rPr>
              <a:t> A NAK is sent once for each window position and defines the first slot in the window.</a:t>
            </a:r>
          </a:p>
        </p:txBody>
      </p:sp>
      <p:sp>
        <p:nvSpPr>
          <p:cNvPr id="9" name="矩形 8"/>
          <p:cNvSpPr>
            <a:spLocks noChangeArrowheads="1"/>
          </p:cNvSpPr>
          <p:nvPr/>
        </p:nvSpPr>
        <p:spPr bwMode="auto">
          <a:xfrm>
            <a:off x="6970713" y="4637088"/>
            <a:ext cx="20669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b="1">
                <a:solidFill>
                  <a:srgbClr val="0000FF"/>
                </a:solidFill>
                <a:ea typeface="宋体" panose="02010600030101010101" pitchFamily="2" charset="-122"/>
              </a:rPr>
              <a:t>Cumulative acknowledgment</a:t>
            </a:r>
            <a:endParaRPr lang="zh-CN" altLang="en-US" sz="1800" b="1">
              <a:solidFill>
                <a:srgbClr val="0000FF"/>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宋体" panose="02010600030101010101" pitchFamily="2" charset="-122"/>
              </a:rPr>
              <a:t>Selective Repeat Protocol (1)</a:t>
            </a:r>
            <a:endParaRPr lang="en-US" dirty="0"/>
          </a:p>
        </p:txBody>
      </p:sp>
      <p:sp>
        <p:nvSpPr>
          <p:cNvPr id="5" name="Text Placeholder 4"/>
          <p:cNvSpPr>
            <a:spLocks noGrp="1"/>
          </p:cNvSpPr>
          <p:nvPr>
            <p:ph type="body" idx="1"/>
          </p:nvPr>
        </p:nvSpPr>
        <p:spPr>
          <a:xfrm>
            <a:off x="555674" y="6069338"/>
            <a:ext cx="8229600" cy="386792"/>
          </a:xfrm>
        </p:spPr>
        <p:txBody>
          <a:bodyPr/>
          <a:lstStyle/>
          <a:p>
            <a:pPr algn="ctr"/>
            <a:r>
              <a:rPr lang="en-US" dirty="0"/>
              <a:t>A sliding window protocol using selective repeat … continued on the next slide</a:t>
            </a:r>
            <a:endParaRPr lang="en-US" altLang="en-US" dirty="0"/>
          </a:p>
        </p:txBody>
      </p:sp>
      <p:pic>
        <p:nvPicPr>
          <p:cNvPr id="6" name="Picture Placeholder 5" descr="Figure 3-21 A sliding window protocol using selective repeat. &#10;&#10;This example illustrates a protocol where frames are accepted out of order; however, the packets are passed to the network layer in order. Slide 1 of 6.&#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84630" y="2105693"/>
            <a:ext cx="8171688" cy="1633728"/>
          </a:xfrm>
        </p:spPr>
      </p:pic>
    </p:spTree>
    <p:extLst>
      <p:ext uri="{BB962C8B-B14F-4D97-AF65-F5344CB8AC3E}">
        <p14:creationId xmlns:p14="http://schemas.microsoft.com/office/powerpoint/2010/main" val="29182963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宋体" panose="02010600030101010101" pitchFamily="2" charset="-122"/>
              </a:rPr>
              <a:t>Selective Repeat Protocol (2)</a:t>
            </a:r>
            <a:endParaRPr lang="en-US" dirty="0"/>
          </a:p>
        </p:txBody>
      </p:sp>
      <p:sp>
        <p:nvSpPr>
          <p:cNvPr id="5" name="Text Placeholder 4"/>
          <p:cNvSpPr>
            <a:spLocks noGrp="1"/>
          </p:cNvSpPr>
          <p:nvPr>
            <p:ph type="body" idx="1"/>
          </p:nvPr>
        </p:nvSpPr>
        <p:spPr>
          <a:xfrm>
            <a:off x="555674" y="6069338"/>
            <a:ext cx="8229600" cy="386792"/>
          </a:xfrm>
        </p:spPr>
        <p:txBody>
          <a:bodyPr/>
          <a:lstStyle/>
          <a:p>
            <a:pPr algn="ctr"/>
            <a:r>
              <a:rPr lang="en-US" dirty="0"/>
              <a:t>A sliding window protocol using selective repeat … continued on the next slide</a:t>
            </a:r>
            <a:endParaRPr lang="en-US" altLang="en-US" dirty="0"/>
          </a:p>
        </p:txBody>
      </p:sp>
      <p:pic>
        <p:nvPicPr>
          <p:cNvPr id="4" name="Picture Placeholder 3" descr="Figure 3-21 A sliding window protocol using selective repeat. &#10;&#10;This example illustrates a protocol where frames are accepted out of order; however, the packets are passed to the network layer in order. Slide 2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57200" y="1873106"/>
            <a:ext cx="8171688" cy="3273552"/>
          </a:xfrm>
        </p:spPr>
      </p:pic>
    </p:spTree>
    <p:extLst>
      <p:ext uri="{BB962C8B-B14F-4D97-AF65-F5344CB8AC3E}">
        <p14:creationId xmlns:p14="http://schemas.microsoft.com/office/powerpoint/2010/main" val="35239001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宋体" panose="02010600030101010101" pitchFamily="2" charset="-122"/>
              </a:rPr>
              <a:t>Selective Repeat Protocol (3)</a:t>
            </a:r>
            <a:endParaRPr lang="en-US" dirty="0"/>
          </a:p>
        </p:txBody>
      </p:sp>
      <p:sp>
        <p:nvSpPr>
          <p:cNvPr id="5" name="Text Placeholder 4"/>
          <p:cNvSpPr>
            <a:spLocks noGrp="1"/>
          </p:cNvSpPr>
          <p:nvPr>
            <p:ph type="body" idx="1"/>
          </p:nvPr>
        </p:nvSpPr>
        <p:spPr>
          <a:xfrm>
            <a:off x="555674" y="6069338"/>
            <a:ext cx="8229600" cy="386792"/>
          </a:xfrm>
        </p:spPr>
        <p:txBody>
          <a:bodyPr/>
          <a:lstStyle/>
          <a:p>
            <a:pPr algn="ctr"/>
            <a:r>
              <a:rPr lang="en-US" dirty="0"/>
              <a:t>A sliding window protocol using selective repeat … continued on the next slide</a:t>
            </a:r>
            <a:endParaRPr lang="en-US" altLang="en-US" dirty="0"/>
          </a:p>
        </p:txBody>
      </p:sp>
      <p:pic>
        <p:nvPicPr>
          <p:cNvPr id="4" name="Picture Placeholder 3" descr="Figure 3-21 A sliding window protocol using selective repeat. &#10;&#10;This example illustrates a protocol where frames are accepted out of order; however, the packets are passed to the network layer in order. Slide 3 of 6."/>
          <p:cNvPicPr>
            <a:picLocks noGrp="1" noChangeAspect="1"/>
          </p:cNvPicPr>
          <p:nvPr>
            <p:ph type="pic" sz="quarter" idx="13"/>
          </p:nvPr>
        </p:nvPicPr>
        <p:blipFill>
          <a:blip r:embed="rId4">
            <a:extLst>
              <a:ext uri="{28A0092B-C50C-407E-A947-70E740481C1C}">
                <a14:useLocalDpi xmlns:a14="http://schemas.microsoft.com/office/drawing/2010/main" val="0"/>
              </a:ext>
            </a:extLst>
          </a:blip>
          <a:stretch>
            <a:fillRect/>
          </a:stretch>
        </p:blipFill>
        <p:spPr>
          <a:xfrm>
            <a:off x="584630" y="1831543"/>
            <a:ext cx="8171688" cy="3264408"/>
          </a:xfrm>
        </p:spPr>
      </p:pic>
      <p:graphicFrame>
        <p:nvGraphicFramePr>
          <p:cNvPr id="6" name="Object 5">
            <a:extLst>
              <a:ext uri="{FF2B5EF4-FFF2-40B4-BE49-F238E27FC236}">
                <a16:creationId xmlns:a16="http://schemas.microsoft.com/office/drawing/2014/main" id="{7AAC3985-4E39-48BE-9BD0-710683158992}"/>
              </a:ext>
            </a:extLst>
          </p:cNvPr>
          <p:cNvGraphicFramePr>
            <a:graphicFrameLocks noChangeAspect="1"/>
          </p:cNvGraphicFramePr>
          <p:nvPr>
            <p:extLst>
              <p:ext uri="{D42A27DB-BD31-4B8C-83A1-F6EECF244321}">
                <p14:modId xmlns:p14="http://schemas.microsoft.com/office/powerpoint/2010/main" val="1209476516"/>
              </p:ext>
            </p:extLst>
          </p:nvPr>
        </p:nvGraphicFramePr>
        <p:xfrm>
          <a:off x="6041102" y="1502530"/>
          <a:ext cx="2715216" cy="1961217"/>
        </p:xfrm>
        <a:graphic>
          <a:graphicData uri="http://schemas.openxmlformats.org/presentationml/2006/ole">
            <mc:AlternateContent xmlns:mc="http://schemas.openxmlformats.org/markup-compatibility/2006">
              <mc:Choice xmlns:v="urn:schemas-microsoft-com:vml" Requires="v">
                <p:oleObj spid="_x0000_s1054" name="Visio" r:id="rId5" imgW="2595067" imgH="1874825" progId="Visio.Drawing.6">
                  <p:embed/>
                </p:oleObj>
              </mc:Choice>
              <mc:Fallback>
                <p:oleObj name="Visio" r:id="rId5" imgW="2595067" imgH="1874825" progId="Visio.Drawing.6">
                  <p:embed/>
                  <p:pic>
                    <p:nvPicPr>
                      <p:cNvPr id="7885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1102" y="1502530"/>
                        <a:ext cx="2715216" cy="1961217"/>
                      </a:xfrm>
                      <a:prstGeom prst="rect">
                        <a:avLst/>
                      </a:prstGeom>
                      <a:noFill/>
                      <a:ln>
                        <a:noFill/>
                      </a:ln>
                      <a:effectLst/>
                      <a:extLst/>
                    </p:spPr>
                  </p:pic>
                </p:oleObj>
              </mc:Fallback>
            </mc:AlternateContent>
          </a:graphicData>
        </a:graphic>
      </p:graphicFrame>
      <p:graphicFrame>
        <p:nvGraphicFramePr>
          <p:cNvPr id="7" name="Object 6">
            <a:extLst>
              <a:ext uri="{FF2B5EF4-FFF2-40B4-BE49-F238E27FC236}">
                <a16:creationId xmlns:a16="http://schemas.microsoft.com/office/drawing/2014/main" id="{A3F4CB65-AC83-4D2A-82F2-9D4BE2ADC096}"/>
              </a:ext>
            </a:extLst>
          </p:cNvPr>
          <p:cNvGraphicFramePr>
            <a:graphicFrameLocks noChangeAspect="1"/>
          </p:cNvGraphicFramePr>
          <p:nvPr>
            <p:extLst>
              <p:ext uri="{D42A27DB-BD31-4B8C-83A1-F6EECF244321}">
                <p14:modId xmlns:p14="http://schemas.microsoft.com/office/powerpoint/2010/main" val="43787668"/>
              </p:ext>
            </p:extLst>
          </p:nvPr>
        </p:nvGraphicFramePr>
        <p:xfrm>
          <a:off x="6070058" y="3652693"/>
          <a:ext cx="2406250" cy="2031808"/>
        </p:xfrm>
        <a:graphic>
          <a:graphicData uri="http://schemas.openxmlformats.org/presentationml/2006/ole">
            <mc:AlternateContent xmlns:mc="http://schemas.openxmlformats.org/markup-compatibility/2006">
              <mc:Choice xmlns:v="urn:schemas-microsoft-com:vml" Requires="v">
                <p:oleObj spid="_x0000_s1055" name="Visio" r:id="rId7" imgW="2220468" imgH="1874825" progId="Visio.Drawing.6">
                  <p:embed/>
                </p:oleObj>
              </mc:Choice>
              <mc:Fallback>
                <p:oleObj name="Visio" r:id="rId7" imgW="2220468" imgH="1874825" progId="Visio.Drawing.6">
                  <p:embed/>
                  <p:pic>
                    <p:nvPicPr>
                      <p:cNvPr id="78852"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0058" y="3652693"/>
                        <a:ext cx="2406250" cy="203180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56329311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宋体" panose="02010600030101010101" pitchFamily="2" charset="-122"/>
              </a:rPr>
              <a:t>Selective Repeat Protocol (4)</a:t>
            </a:r>
            <a:endParaRPr lang="en-US" dirty="0"/>
          </a:p>
        </p:txBody>
      </p:sp>
      <p:sp>
        <p:nvSpPr>
          <p:cNvPr id="5" name="Text Placeholder 4"/>
          <p:cNvSpPr>
            <a:spLocks noGrp="1"/>
          </p:cNvSpPr>
          <p:nvPr>
            <p:ph type="body" idx="1"/>
          </p:nvPr>
        </p:nvSpPr>
        <p:spPr>
          <a:xfrm>
            <a:off x="555674" y="6069338"/>
            <a:ext cx="8229600" cy="386792"/>
          </a:xfrm>
        </p:spPr>
        <p:txBody>
          <a:bodyPr/>
          <a:lstStyle/>
          <a:p>
            <a:pPr algn="ctr"/>
            <a:r>
              <a:rPr lang="en-US" dirty="0"/>
              <a:t>A sliding window protocol using selective repeat … continued on the next slide</a:t>
            </a:r>
            <a:endParaRPr lang="en-US" altLang="en-US" dirty="0"/>
          </a:p>
        </p:txBody>
      </p:sp>
      <p:pic>
        <p:nvPicPr>
          <p:cNvPr id="4" name="Picture Placeholder 3" descr="Figure 3-21 A sliding window protocol using selective repeat. &#10;&#10;This example illustrates a protocol where frames are accepted out of order; however, the packets are passed to the network layer in order. Slide 4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84630" y="2355660"/>
            <a:ext cx="8171688" cy="1685544"/>
          </a:xfrm>
        </p:spPr>
      </p:pic>
    </p:spTree>
    <p:extLst>
      <p:ext uri="{BB962C8B-B14F-4D97-AF65-F5344CB8AC3E}">
        <p14:creationId xmlns:p14="http://schemas.microsoft.com/office/powerpoint/2010/main" val="21198508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宋体" panose="02010600030101010101" pitchFamily="2" charset="-122"/>
              </a:rPr>
              <a:t>Selective Repeat Protocol (5)</a:t>
            </a:r>
            <a:endParaRPr lang="en-US" dirty="0"/>
          </a:p>
        </p:txBody>
      </p:sp>
      <p:sp>
        <p:nvSpPr>
          <p:cNvPr id="5" name="Text Placeholder 4"/>
          <p:cNvSpPr>
            <a:spLocks noGrp="1"/>
          </p:cNvSpPr>
          <p:nvPr>
            <p:ph type="body" idx="1"/>
          </p:nvPr>
        </p:nvSpPr>
        <p:spPr>
          <a:xfrm>
            <a:off x="555674" y="6069338"/>
            <a:ext cx="8229600" cy="386792"/>
          </a:xfrm>
        </p:spPr>
        <p:txBody>
          <a:bodyPr/>
          <a:lstStyle/>
          <a:p>
            <a:pPr algn="ctr"/>
            <a:r>
              <a:rPr lang="en-US" dirty="0"/>
              <a:t>A sliding window protocol using selective repeat … continued on the next slide</a:t>
            </a:r>
            <a:endParaRPr lang="en-US" altLang="en-US" dirty="0"/>
          </a:p>
        </p:txBody>
      </p:sp>
      <p:pic>
        <p:nvPicPr>
          <p:cNvPr id="4" name="Picture Placeholder 3" descr="Figure 3-21 A sliding window protocol using selective repeat. &#10;&#10;This example illustrates a protocol where frames are accepted out of order; however, the packets are passed to the network layer in order. Slide 5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87678" y="1966344"/>
            <a:ext cx="8165592" cy="3432048"/>
          </a:xfrm>
        </p:spPr>
      </p:pic>
    </p:spTree>
    <p:extLst>
      <p:ext uri="{BB962C8B-B14F-4D97-AF65-F5344CB8AC3E}">
        <p14:creationId xmlns:p14="http://schemas.microsoft.com/office/powerpoint/2010/main" val="328241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Framing:</a:t>
            </a:r>
            <a:r>
              <a:rPr lang="en-US" altLang="zh-CN" dirty="0"/>
              <a:t> Flag bytes with byte stuffing</a:t>
            </a:r>
            <a:endParaRPr lang="en-US" dirty="0"/>
          </a:p>
        </p:txBody>
      </p:sp>
      <p:sp>
        <p:nvSpPr>
          <p:cNvPr id="5" name="Text Placeholder 4"/>
          <p:cNvSpPr>
            <a:spLocks noGrp="1"/>
          </p:cNvSpPr>
          <p:nvPr>
            <p:ph type="body" idx="1"/>
          </p:nvPr>
        </p:nvSpPr>
        <p:spPr>
          <a:xfrm>
            <a:off x="393700" y="5752502"/>
            <a:ext cx="8229600" cy="641156"/>
          </a:xfrm>
        </p:spPr>
        <p:txBody>
          <a:bodyPr/>
          <a:lstStyle/>
          <a:p>
            <a:r>
              <a:rPr lang="en-US" altLang="en-US" dirty="0"/>
              <a:t>(a) A frame delimited by flag bytes. (b) Four examples of byte sequences before and after byte stuffing.</a:t>
            </a:r>
          </a:p>
        </p:txBody>
      </p:sp>
      <p:pic>
        <p:nvPicPr>
          <p:cNvPr id="3" name="Picture Placeholder 2" descr="Figure 3-4. (a) A frame delimited by flag bytes. (b) Four examples of byte sequences before and after byte stuffing."/>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679944" y="2561642"/>
            <a:ext cx="5109271" cy="3234552"/>
          </a:xfrm>
        </p:spPr>
      </p:pic>
      <p:sp>
        <p:nvSpPr>
          <p:cNvPr id="4" name="矩形 3">
            <a:extLst>
              <a:ext uri="{FF2B5EF4-FFF2-40B4-BE49-F238E27FC236}">
                <a16:creationId xmlns:a16="http://schemas.microsoft.com/office/drawing/2014/main" id="{75354751-9144-4FBB-B09D-FC639062831F}"/>
              </a:ext>
            </a:extLst>
          </p:cNvPr>
          <p:cNvSpPr/>
          <p:nvPr/>
        </p:nvSpPr>
        <p:spPr>
          <a:xfrm>
            <a:off x="595423" y="1254689"/>
            <a:ext cx="7953154" cy="1323439"/>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rPr>
              <a:t>Special </a:t>
            </a:r>
            <a:r>
              <a:rPr lang="en-US" altLang="zh-CN" sz="2000" u="sng" dirty="0">
                <a:latin typeface="微软雅黑" panose="020B0503020204020204" pitchFamily="34" charset="-122"/>
                <a:ea typeface="微软雅黑" panose="020B0503020204020204" pitchFamily="34" charset="-122"/>
              </a:rPr>
              <a:t>flag</a:t>
            </a:r>
            <a:r>
              <a:rPr lang="en-US" altLang="zh-CN" sz="2000" dirty="0">
                <a:latin typeface="微软雅黑" panose="020B0503020204020204" pitchFamily="34" charset="-122"/>
                <a:ea typeface="微软雅黑" panose="020B0503020204020204" pitchFamily="34" charset="-122"/>
              </a:rPr>
              <a:t> bytes delimit frames; occurrences of flags in the data must be stuffed (escaped)</a:t>
            </a:r>
          </a:p>
          <a:p>
            <a:pPr marL="342900" lvl="1" indent="-342900">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Longer, but easy to resynchronize after error</a:t>
            </a:r>
          </a:p>
          <a:p>
            <a:pPr marL="342900" lvl="1"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依赖于</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位字符</a:t>
            </a:r>
          </a:p>
        </p:txBody>
      </p:sp>
      <p:sp>
        <p:nvSpPr>
          <p:cNvPr id="6" name="TextBox 14">
            <a:extLst>
              <a:ext uri="{FF2B5EF4-FFF2-40B4-BE49-F238E27FC236}">
                <a16:creationId xmlns:a16="http://schemas.microsoft.com/office/drawing/2014/main" id="{59AEB78C-462C-48CB-9D9A-B08AF0D663BD}"/>
              </a:ext>
            </a:extLst>
          </p:cNvPr>
          <p:cNvSpPr txBox="1">
            <a:spLocks noChangeArrowheads="1"/>
          </p:cNvSpPr>
          <p:nvPr/>
        </p:nvSpPr>
        <p:spPr bwMode="auto">
          <a:xfrm>
            <a:off x="6126748" y="3359254"/>
            <a:ext cx="1820862" cy="8309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dirty="0">
                <a:ea typeface="宋体" panose="02010600030101010101" pitchFamily="2" charset="-122"/>
              </a:rPr>
              <a:t>Need to escape extra ESCAPE bytes too!</a:t>
            </a:r>
          </a:p>
        </p:txBody>
      </p:sp>
      <p:sp>
        <p:nvSpPr>
          <p:cNvPr id="7" name="Freeform 15">
            <a:extLst>
              <a:ext uri="{FF2B5EF4-FFF2-40B4-BE49-F238E27FC236}">
                <a16:creationId xmlns:a16="http://schemas.microsoft.com/office/drawing/2014/main" id="{F14F225B-8846-4259-912B-C7820CCF081F}"/>
              </a:ext>
            </a:extLst>
          </p:cNvPr>
          <p:cNvSpPr/>
          <p:nvPr/>
        </p:nvSpPr>
        <p:spPr bwMode="auto">
          <a:xfrm rot="21014507" flipH="1">
            <a:off x="4757898" y="3750443"/>
            <a:ext cx="1300162" cy="122238"/>
          </a:xfrm>
          <a:custGeom>
            <a:avLst/>
            <a:gdLst>
              <a:gd name="connsiteX0" fmla="*/ 0 w 523875"/>
              <a:gd name="connsiteY0" fmla="*/ 103188 h 150813"/>
              <a:gd name="connsiteX1" fmla="*/ 219075 w 523875"/>
              <a:gd name="connsiteY1" fmla="*/ 7938 h 150813"/>
              <a:gd name="connsiteX2" fmla="*/ 523875 w 523875"/>
              <a:gd name="connsiteY2" fmla="*/ 150813 h 150813"/>
              <a:gd name="connsiteX0-1" fmla="*/ 0 w 523875"/>
              <a:gd name="connsiteY0-2" fmla="*/ 112713 h 160338"/>
              <a:gd name="connsiteX1-3" fmla="*/ 304800 w 523875"/>
              <a:gd name="connsiteY1-4" fmla="*/ 7938 h 160338"/>
              <a:gd name="connsiteX2-5" fmla="*/ 523875 w 523875"/>
              <a:gd name="connsiteY2-6" fmla="*/ 160338 h 160338"/>
              <a:gd name="connsiteX0-7" fmla="*/ 0 w 533400"/>
              <a:gd name="connsiteY0-8" fmla="*/ 106362 h 115887"/>
              <a:gd name="connsiteX1-9" fmla="*/ 304800 w 533400"/>
              <a:gd name="connsiteY1-10" fmla="*/ 1587 h 115887"/>
              <a:gd name="connsiteX2-11" fmla="*/ 533400 w 533400"/>
              <a:gd name="connsiteY2-12" fmla="*/ 115887 h 115887"/>
            </a:gdLst>
            <a:ahLst/>
            <a:cxnLst>
              <a:cxn ang="0">
                <a:pos x="connsiteX0-1" y="connsiteY0-2"/>
              </a:cxn>
              <a:cxn ang="0">
                <a:pos x="connsiteX1-3" y="connsiteY1-4"/>
              </a:cxn>
              <a:cxn ang="0">
                <a:pos x="connsiteX2-5" y="connsiteY2-6"/>
              </a:cxn>
            </a:cxnLst>
            <a:rect l="l" t="t" r="r" b="b"/>
            <a:pathLst>
              <a:path w="533400" h="115887">
                <a:moveTo>
                  <a:pt x="0" y="106362"/>
                </a:moveTo>
                <a:cubicBezTo>
                  <a:pt x="65881" y="54768"/>
                  <a:pt x="215900" y="0"/>
                  <a:pt x="304800" y="1587"/>
                </a:cubicBezTo>
                <a:cubicBezTo>
                  <a:pt x="393700" y="3174"/>
                  <a:pt x="424656" y="48418"/>
                  <a:pt x="533400" y="115887"/>
                </a:cubicBezTo>
              </a:path>
            </a:pathLst>
          </a:custGeom>
          <a:noFill/>
          <a:ln w="19050" cap="flat" cmpd="sng" algn="ctr">
            <a:solidFill>
              <a:schemeClr val="accent3">
                <a:lumMod val="60000"/>
                <a:lumOff val="40000"/>
              </a:schemeClr>
            </a:solidFill>
            <a:prstDash val="solid"/>
            <a:round/>
            <a:headEnd type="none" w="med" len="med"/>
            <a:tailEnd type="triangle" w="lg" len="lg"/>
          </a:ln>
          <a:effectLst/>
        </p:spPr>
        <p:txBody>
          <a:bodyPr/>
          <a:lstStyle/>
          <a:p>
            <a:pPr algn="ctr" eaLnBrk="1" hangingPunct="1">
              <a:defRPr/>
            </a:pPr>
            <a:endParaRPr lang="en-US">
              <a:latin typeface="Arial" panose="020B0604020202020204" pitchFamily="34" charset="0"/>
              <a:cs typeface="Arial" panose="020B0604020202020204" pitchFamily="34" charset="0"/>
            </a:endParaRPr>
          </a:p>
        </p:txBody>
      </p:sp>
      <p:sp>
        <p:nvSpPr>
          <p:cNvPr id="8" name="Rectangle 16">
            <a:extLst>
              <a:ext uri="{FF2B5EF4-FFF2-40B4-BE49-F238E27FC236}">
                <a16:creationId xmlns:a16="http://schemas.microsoft.com/office/drawing/2014/main" id="{CB8C0D0D-6451-41C8-BC9F-2EA546E90712}"/>
              </a:ext>
            </a:extLst>
          </p:cNvPr>
          <p:cNvSpPr/>
          <p:nvPr/>
        </p:nvSpPr>
        <p:spPr bwMode="auto">
          <a:xfrm>
            <a:off x="4508500" y="3999218"/>
            <a:ext cx="400248" cy="382065"/>
          </a:xfrm>
          <a:prstGeom prst="rect">
            <a:avLst/>
          </a:prstGeom>
          <a:solidFill>
            <a:schemeClr val="accent3">
              <a:lumMod val="60000"/>
              <a:lumOff val="40000"/>
              <a:alpha val="50196"/>
            </a:schemeClr>
          </a:solidFill>
          <a:ln w="9525" cap="flat" cmpd="sng" algn="ctr">
            <a:solidFill>
              <a:schemeClr val="tx1"/>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Tree>
    <p:extLst>
      <p:ext uri="{BB962C8B-B14F-4D97-AF65-F5344CB8AC3E}">
        <p14:creationId xmlns:p14="http://schemas.microsoft.com/office/powerpoint/2010/main" val="1636247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宋体" panose="02010600030101010101" pitchFamily="2" charset="-122"/>
              </a:rPr>
              <a:t>Selective Repeat Protocol (6)</a:t>
            </a:r>
            <a:endParaRPr lang="en-US" dirty="0"/>
          </a:p>
        </p:txBody>
      </p:sp>
      <p:sp>
        <p:nvSpPr>
          <p:cNvPr id="5" name="Text Placeholder 4"/>
          <p:cNvSpPr>
            <a:spLocks noGrp="1"/>
          </p:cNvSpPr>
          <p:nvPr>
            <p:ph type="body" idx="1"/>
          </p:nvPr>
        </p:nvSpPr>
        <p:spPr>
          <a:xfrm>
            <a:off x="555674" y="6069338"/>
            <a:ext cx="8229600" cy="386792"/>
          </a:xfrm>
        </p:spPr>
        <p:txBody>
          <a:bodyPr/>
          <a:lstStyle/>
          <a:p>
            <a:pPr algn="ctr"/>
            <a:r>
              <a:rPr lang="en-US" dirty="0"/>
              <a:t>A sliding window protocol using selective repeat (end of code)</a:t>
            </a:r>
            <a:endParaRPr lang="en-US" altLang="en-US" dirty="0"/>
          </a:p>
        </p:txBody>
      </p:sp>
      <p:pic>
        <p:nvPicPr>
          <p:cNvPr id="4" name="Picture Placeholder 3" descr="Figure 3-21 A sliding window protocol using selective repeat. &#10;&#10;This example illustrates a protocol where frames are accepted out of order; however, the packets are passed to the network layer in order. Slide 6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13004" y="2025506"/>
            <a:ext cx="8317992" cy="2935224"/>
          </a:xfrm>
        </p:spPr>
      </p:pic>
    </p:spTree>
    <p:extLst>
      <p:ext uri="{BB962C8B-B14F-4D97-AF65-F5344CB8AC3E}">
        <p14:creationId xmlns:p14="http://schemas.microsoft.com/office/powerpoint/2010/main" val="5172843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47E8A390-6C97-44B0-A65F-4A6E21A0E470}"/>
              </a:ext>
            </a:extLst>
          </p:cNvPr>
          <p:cNvSpPr>
            <a:spLocks noGrp="1"/>
          </p:cNvSpPr>
          <p:nvPr>
            <p:ph type="body" idx="1"/>
          </p:nvPr>
        </p:nvSpPr>
        <p:spPr/>
        <p:txBody>
          <a:bodyPr/>
          <a:lstStyle/>
          <a:p>
            <a:pPr marL="101600" indent="0">
              <a:buNone/>
            </a:pPr>
            <a:r>
              <a:rPr lang="en-US" altLang="zh-CN" dirty="0"/>
              <a:t>Assume a sender sends 6 frames: frames 0, 1, 2, 3, 4, and 5. The sender receives an ACK with </a:t>
            </a:r>
            <a:r>
              <a:rPr lang="en-US" altLang="zh-CN" dirty="0" err="1"/>
              <a:t>ackNo</a:t>
            </a:r>
            <a:r>
              <a:rPr lang="en-US" altLang="zh-CN" dirty="0"/>
              <a:t> = 3. </a:t>
            </a:r>
          </a:p>
          <a:p>
            <a:pPr marL="101600" indent="0">
              <a:buNone/>
            </a:pPr>
            <a:r>
              <a:rPr lang="en-US" altLang="zh-CN" dirty="0"/>
              <a:t>What is the interpretation if the system is using GBN or SR?</a:t>
            </a:r>
          </a:p>
          <a:p>
            <a:pPr marL="101600" indent="0">
              <a:buNone/>
            </a:pPr>
            <a:r>
              <a:rPr lang="en-US" altLang="zh-CN" dirty="0"/>
              <a:t>Solution</a:t>
            </a:r>
          </a:p>
          <a:p>
            <a:pPr marL="101600" indent="0">
              <a:buNone/>
            </a:pPr>
            <a:r>
              <a:rPr lang="en-US" altLang="zh-CN" dirty="0"/>
              <a:t>If the system is using GBN, it means that frames 0, 1, and 2 have been received uncorrupted and the receiver is expecting frame 3. </a:t>
            </a:r>
          </a:p>
          <a:p>
            <a:pPr marL="101600" indent="0">
              <a:buNone/>
            </a:pPr>
            <a:r>
              <a:rPr lang="en-US" altLang="zh-CN" dirty="0"/>
              <a:t>If the system is using SR, it means that frame 3 has been received uncorrupted; the ACK does not say anything about other frames.</a:t>
            </a:r>
          </a:p>
          <a:p>
            <a:endParaRPr lang="zh-CN" altLang="en-US" dirty="0"/>
          </a:p>
        </p:txBody>
      </p:sp>
      <p:sp>
        <p:nvSpPr>
          <p:cNvPr id="5" name="标题 4">
            <a:extLst>
              <a:ext uri="{FF2B5EF4-FFF2-40B4-BE49-F238E27FC236}">
                <a16:creationId xmlns:a16="http://schemas.microsoft.com/office/drawing/2014/main" id="{C31FE6A2-3A87-4835-8656-0FA8AD881786}"/>
              </a:ext>
            </a:extLst>
          </p:cNvPr>
          <p:cNvSpPr>
            <a:spLocks noGrp="1"/>
          </p:cNvSpPr>
          <p:nvPr>
            <p:ph type="title"/>
          </p:nvPr>
        </p:nvSpPr>
        <p:spPr/>
        <p:txBody>
          <a:bodyPr/>
          <a:lstStyle/>
          <a:p>
            <a:r>
              <a:rPr lang="en-US" altLang="zh-CN" dirty="0"/>
              <a:t>Exercises</a:t>
            </a:r>
            <a:endParaRPr lang="zh-CN" altLang="en-US" dirty="0"/>
          </a:p>
        </p:txBody>
      </p:sp>
    </p:spTree>
    <p:extLst>
      <p:ext uri="{BB962C8B-B14F-4D97-AF65-F5344CB8AC3E}">
        <p14:creationId xmlns:p14="http://schemas.microsoft.com/office/powerpoint/2010/main" val="189332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a:defRPr/>
            </a:pPr>
            <a:r>
              <a:rPr lang="en-US" dirty="0"/>
              <a:t>Data Link Layer Design Issues</a:t>
            </a:r>
          </a:p>
          <a:p>
            <a:pPr>
              <a:defRPr/>
            </a:pPr>
            <a:r>
              <a:rPr lang="en-US" dirty="0"/>
              <a:t>Error Detection and Correction</a:t>
            </a:r>
          </a:p>
          <a:p>
            <a:pPr>
              <a:defRPr/>
            </a:pPr>
            <a:r>
              <a:rPr lang="en-US" dirty="0"/>
              <a:t>Elementary Data Link Protocols</a:t>
            </a:r>
          </a:p>
          <a:p>
            <a:pPr>
              <a:defRPr/>
            </a:pPr>
            <a:r>
              <a:rPr lang="en-US" dirty="0"/>
              <a:t>Improving Efficiency</a:t>
            </a:r>
          </a:p>
          <a:p>
            <a:pPr>
              <a:defRPr/>
            </a:pPr>
            <a:r>
              <a:rPr lang="en-US" dirty="0"/>
              <a:t>Data Link Protocols in Practice</a:t>
            </a:r>
          </a:p>
          <a:p>
            <a:pPr>
              <a:defRPr/>
            </a:pPr>
            <a:r>
              <a:rPr lang="en-US" dirty="0"/>
              <a:t>Summary</a:t>
            </a:r>
          </a:p>
          <a:p>
            <a:pPr>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Data Link</a:t>
            </a:r>
            <a:r>
              <a:rPr lang="en-US" altLang="zh-CN" dirty="0">
                <a:ea typeface="宋体" panose="02010600030101010101" pitchFamily="2" charset="-122"/>
              </a:rPr>
              <a:t> 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3</a:t>
            </a:r>
            <a:endParaRPr lang="en-US" altLang="zh-CN" dirty="0">
              <a:ea typeface="宋体" panose="02010600030101010101" pitchFamily="2" charset="-122"/>
            </a:endParaRPr>
          </a:p>
        </p:txBody>
      </p:sp>
    </p:spTree>
    <p:extLst>
      <p:ext uri="{BB962C8B-B14F-4D97-AF65-F5344CB8AC3E}">
        <p14:creationId xmlns:p14="http://schemas.microsoft.com/office/powerpoint/2010/main" val="380279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Link Protocols in Practice</a:t>
            </a:r>
          </a:p>
        </p:txBody>
      </p:sp>
      <p:sp>
        <p:nvSpPr>
          <p:cNvPr id="3" name="Text Placeholder 2"/>
          <p:cNvSpPr>
            <a:spLocks noGrp="1"/>
          </p:cNvSpPr>
          <p:nvPr>
            <p:ph type="body" idx="1"/>
          </p:nvPr>
        </p:nvSpPr>
        <p:spPr/>
        <p:txBody>
          <a:bodyPr/>
          <a:lstStyle/>
          <a:p>
            <a:r>
              <a:rPr lang="en-US" altLang="zh-CN" dirty="0">
                <a:ea typeface="宋体" panose="02010600030101010101" pitchFamily="2" charset="-122"/>
              </a:rPr>
              <a:t>HDLC (High-level Data Link Control )</a:t>
            </a:r>
          </a:p>
          <a:p>
            <a:r>
              <a:rPr lang="en-US" dirty="0"/>
              <a:t>Packet over SONET</a:t>
            </a:r>
          </a:p>
          <a:p>
            <a:r>
              <a:rPr lang="en-US" dirty="0"/>
              <a:t>ADSL (Asymmetric Digital Subscriber Loop)</a:t>
            </a:r>
          </a:p>
        </p:txBody>
      </p:sp>
    </p:spTree>
    <p:extLst>
      <p:ext uri="{BB962C8B-B14F-4D97-AF65-F5344CB8AC3E}">
        <p14:creationId xmlns:p14="http://schemas.microsoft.com/office/powerpoint/2010/main" val="26298003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内容占位符 4"/>
          <p:cNvSpPr>
            <a:spLocks noGrp="1"/>
          </p:cNvSpPr>
          <p:nvPr>
            <p:ph type="body" idx="1"/>
          </p:nvPr>
        </p:nvSpPr>
        <p:spPr/>
        <p:txBody>
          <a:bodyPr/>
          <a:lstStyle/>
          <a:p>
            <a:pPr marL="342900" indent="-342900">
              <a:buFont typeface="Arial" panose="020B0604020202020204" pitchFamily="34" charset="0"/>
              <a:buChar char="•"/>
            </a:pPr>
            <a:r>
              <a:rPr lang="en-US" altLang="zh-CN">
                <a:ea typeface="宋体" panose="02010600030101010101" pitchFamily="2" charset="-122"/>
              </a:rPr>
              <a:t>High-level Data Link Control (HDLC) is a </a:t>
            </a:r>
            <a:r>
              <a:rPr lang="en-US" altLang="zh-CN" b="1">
                <a:solidFill>
                  <a:srgbClr val="0000FF"/>
                </a:solidFill>
                <a:ea typeface="宋体" panose="02010600030101010101" pitchFamily="2" charset="-122"/>
              </a:rPr>
              <a:t>bit-oriented </a:t>
            </a:r>
            <a:r>
              <a:rPr lang="en-US" altLang="zh-CN">
                <a:ea typeface="宋体" panose="02010600030101010101" pitchFamily="2" charset="-122"/>
              </a:rPr>
              <a:t>protocol for communication over point-to-point and multipoint links. </a:t>
            </a:r>
          </a:p>
          <a:p>
            <a:pPr marL="342900" indent="-342900">
              <a:buFont typeface="Arial" panose="020B0604020202020204" pitchFamily="34" charset="0"/>
              <a:buChar char="•"/>
            </a:pPr>
            <a:r>
              <a:rPr lang="en-US" altLang="zh-CN">
                <a:ea typeface="宋体" panose="02010600030101010101" pitchFamily="2" charset="-122"/>
              </a:rPr>
              <a:t>Although HDLC is more a theoretical issue than practical, most of the concept defined in HDLC is the basis for other practical protocols such as PPP, Ethernet, or wireless LANs.</a:t>
            </a:r>
          </a:p>
          <a:p>
            <a:pPr marL="342900" indent="-342900">
              <a:buFont typeface="Arial" panose="020B0604020202020204" pitchFamily="34" charset="0"/>
              <a:buChar char="•"/>
            </a:pPr>
            <a:r>
              <a:rPr lang="en-US" altLang="zh-CN">
                <a:ea typeface="宋体" panose="02010600030101010101" pitchFamily="2" charset="-122"/>
              </a:rPr>
              <a:t>HDLC provides two common transfer modes that can be used in different configurations: </a:t>
            </a:r>
            <a:r>
              <a:rPr lang="en-US" altLang="zh-CN">
                <a:solidFill>
                  <a:srgbClr val="0000FF"/>
                </a:solidFill>
                <a:ea typeface="宋体" panose="02010600030101010101" pitchFamily="2" charset="-122"/>
              </a:rPr>
              <a:t>normal response mode (NRM)</a:t>
            </a:r>
            <a:r>
              <a:rPr lang="en-US" altLang="zh-CN">
                <a:ea typeface="宋体" panose="02010600030101010101" pitchFamily="2" charset="-122"/>
              </a:rPr>
              <a:t> and </a:t>
            </a:r>
            <a:r>
              <a:rPr lang="en-US" altLang="zh-CN">
                <a:solidFill>
                  <a:srgbClr val="0000FF"/>
                </a:solidFill>
                <a:ea typeface="宋体" panose="02010600030101010101" pitchFamily="2" charset="-122"/>
              </a:rPr>
              <a:t>asynchronous balanced mode (ABM)</a:t>
            </a:r>
            <a:r>
              <a:rPr lang="en-US" altLang="zh-CN">
                <a:ea typeface="宋体" panose="02010600030101010101" pitchFamily="2" charset="-122"/>
              </a:rPr>
              <a:t>. </a:t>
            </a:r>
          </a:p>
          <a:p>
            <a:pPr marL="342900" indent="-342900">
              <a:buFont typeface="Arial" panose="020B0604020202020204" pitchFamily="34" charset="0"/>
              <a:buChar char="•"/>
            </a:pPr>
            <a:endParaRPr lang="en-US" altLang="zh-CN">
              <a:ea typeface="宋体" panose="02010600030101010101" pitchFamily="2" charset="-122"/>
            </a:endParaRPr>
          </a:p>
          <a:p>
            <a:pPr marL="342900" indent="-342900">
              <a:buFont typeface="Arial" panose="020B0604020202020204" pitchFamily="34" charset="0"/>
              <a:buChar char="•"/>
            </a:pPr>
            <a:endParaRPr lang="en-US" altLang="zh-CN">
              <a:ea typeface="宋体" panose="02010600030101010101" pitchFamily="2" charset="-122"/>
            </a:endParaRPr>
          </a:p>
          <a:p>
            <a:pPr marL="342900" indent="-342900">
              <a:buFont typeface="Arial" panose="020B0604020202020204" pitchFamily="34" charset="0"/>
              <a:buChar char="•"/>
            </a:pPr>
            <a:endParaRPr lang="zh-CN" altLang="en-US">
              <a:ea typeface="宋体" panose="02010600030101010101" pitchFamily="2" charset="-122"/>
            </a:endParaRPr>
          </a:p>
        </p:txBody>
      </p:sp>
      <p:sp>
        <p:nvSpPr>
          <p:cNvPr id="66562" name="标题 1"/>
          <p:cNvSpPr>
            <a:spLocks noGrp="1"/>
          </p:cNvSpPr>
          <p:nvPr>
            <p:ph type="title"/>
          </p:nvPr>
        </p:nvSpPr>
        <p:spPr/>
        <p:txBody>
          <a:bodyPr/>
          <a:lstStyle/>
          <a:p>
            <a:r>
              <a:rPr lang="en-US" altLang="zh-CN">
                <a:ea typeface="宋体" panose="02010600030101010101" pitchFamily="2" charset="-122"/>
              </a:rPr>
              <a:t>HDLC</a:t>
            </a:r>
            <a:endParaRPr lang="zh-CN" altLang="en-US">
              <a:ea typeface="宋体" panose="02010600030101010101" pitchFamily="2" charset="-122"/>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50B8CFA-68D4-439A-A5DA-C2E83058E57A}"/>
              </a:ext>
            </a:extLst>
          </p:cNvPr>
          <p:cNvSpPr>
            <a:spLocks noGrp="1"/>
          </p:cNvSpPr>
          <p:nvPr>
            <p:ph type="body" idx="1"/>
          </p:nvPr>
        </p:nvSpPr>
        <p:spPr/>
        <p:txBody>
          <a:bodyPr/>
          <a:lstStyle/>
          <a:p>
            <a:r>
              <a:rPr lang="en-US" altLang="zh-CN" sz="2000" dirty="0"/>
              <a:t>In NRM, the station configuration is unbalanced. </a:t>
            </a:r>
          </a:p>
          <a:p>
            <a:pPr lvl="1"/>
            <a:r>
              <a:rPr lang="en-US" altLang="zh-CN" sz="1600" dirty="0"/>
              <a:t>We have one primary station and multiple secondary stations. </a:t>
            </a:r>
          </a:p>
          <a:p>
            <a:pPr lvl="1"/>
            <a:r>
              <a:rPr lang="en-US" altLang="zh-CN" sz="1600" dirty="0"/>
              <a:t>A primary station can send commands; a secondary station can only respond. </a:t>
            </a:r>
          </a:p>
          <a:p>
            <a:r>
              <a:rPr lang="en-US" altLang="zh-CN" sz="2000" dirty="0"/>
              <a:t>The NRM is used for both point-to-point and multipoint links</a:t>
            </a:r>
            <a:endParaRPr lang="zh-CN" altLang="en-US" sz="2000" dirty="0"/>
          </a:p>
        </p:txBody>
      </p:sp>
      <p:sp>
        <p:nvSpPr>
          <p:cNvPr id="67586" name="标题 1"/>
          <p:cNvSpPr>
            <a:spLocks noGrp="1"/>
          </p:cNvSpPr>
          <p:nvPr>
            <p:ph type="title"/>
          </p:nvPr>
        </p:nvSpPr>
        <p:spPr/>
        <p:txBody>
          <a:bodyPr/>
          <a:lstStyle/>
          <a:p>
            <a:r>
              <a:rPr lang="en-US" altLang="zh-CN" dirty="0">
                <a:ea typeface="宋体" panose="02010600030101010101" pitchFamily="2" charset="-122"/>
              </a:rPr>
              <a:t>Normal Response Mode (NRM)</a:t>
            </a:r>
            <a:endParaRPr lang="zh-CN" altLang="en-US" dirty="0">
              <a:ea typeface="宋体" panose="02010600030101010101" pitchFamily="2" charset="-122"/>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537" y="3493318"/>
            <a:ext cx="8097837"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63" y="5002692"/>
            <a:ext cx="8174037"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2174" y="3656830"/>
            <a:ext cx="1600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5026505"/>
            <a:ext cx="1600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3250" y="5855180"/>
            <a:ext cx="1562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5288" y="5826605"/>
            <a:ext cx="156051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1062" y="4342630"/>
            <a:ext cx="156051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7D8127-8AAD-4030-B637-B23BBD36DC15}"/>
              </a:ext>
            </a:extLst>
          </p:cNvPr>
          <p:cNvSpPr>
            <a:spLocks noGrp="1"/>
          </p:cNvSpPr>
          <p:nvPr>
            <p:ph type="body" idx="1"/>
          </p:nvPr>
        </p:nvSpPr>
        <p:spPr/>
        <p:txBody>
          <a:bodyPr/>
          <a:lstStyle/>
          <a:p>
            <a:r>
              <a:rPr lang="en-US" altLang="zh-CN" dirty="0"/>
              <a:t>In ABM, the configuration is balanced. </a:t>
            </a:r>
          </a:p>
          <a:p>
            <a:r>
              <a:rPr lang="en-US" altLang="zh-CN" dirty="0"/>
              <a:t>The link is point-to-point, and each station can function as a primary and a secondary (acting as peers),</a:t>
            </a:r>
            <a:endParaRPr lang="zh-CN" altLang="en-US" dirty="0"/>
          </a:p>
        </p:txBody>
      </p:sp>
      <p:sp>
        <p:nvSpPr>
          <p:cNvPr id="68610" name="标题 1"/>
          <p:cNvSpPr>
            <a:spLocks noGrp="1"/>
          </p:cNvSpPr>
          <p:nvPr>
            <p:ph type="title"/>
          </p:nvPr>
        </p:nvSpPr>
        <p:spPr/>
        <p:txBody>
          <a:bodyPr/>
          <a:lstStyle/>
          <a:p>
            <a:r>
              <a:rPr lang="en-US" altLang="zh-CN">
                <a:ea typeface="宋体" panose="02010600030101010101" pitchFamily="2" charset="-122"/>
              </a:rPr>
              <a:t>Asynchronous Balanced Mode</a:t>
            </a:r>
            <a:endParaRPr lang="zh-CN" altLang="en-US">
              <a:ea typeface="宋体" panose="02010600030101010101" pitchFamily="2" charset="-122"/>
            </a:endParaRPr>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62" y="3597724"/>
            <a:ext cx="8626475"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162" y="4115249"/>
            <a:ext cx="233045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8562" y="4837562"/>
            <a:ext cx="22733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内容占位符 2"/>
          <p:cNvSpPr>
            <a:spLocks noGrp="1"/>
          </p:cNvSpPr>
          <p:nvPr>
            <p:ph type="body" idx="1"/>
          </p:nvPr>
        </p:nvSpPr>
        <p:spPr/>
        <p:txBody>
          <a:bodyPr/>
          <a:lstStyle/>
          <a:p>
            <a:pPr marL="342900" indent="-342900">
              <a:buFont typeface="Arial" panose="020B0604020202020204" pitchFamily="34" charset="0"/>
              <a:buChar char="•"/>
            </a:pPr>
            <a:r>
              <a:rPr lang="en-US" altLang="zh-CN" sz="2000" dirty="0">
                <a:ea typeface="宋体" panose="02010600030101010101" pitchFamily="2" charset="-122"/>
              </a:rPr>
              <a:t>HDLC defines three types of frames:</a:t>
            </a:r>
          </a:p>
          <a:p>
            <a:pPr marL="800100" lvl="1" indent="-342900"/>
            <a:r>
              <a:rPr lang="en-US" altLang="zh-CN" sz="1800" dirty="0">
                <a:ea typeface="宋体" panose="02010600030101010101" pitchFamily="2" charset="-122"/>
              </a:rPr>
              <a:t>information frames (I-frames): to transport </a:t>
            </a:r>
            <a:r>
              <a:rPr lang="en-US" altLang="zh-CN" sz="1800" dirty="0"/>
              <a:t>data-link user data and control information relating to user data (piggybacking)</a:t>
            </a:r>
            <a:endParaRPr lang="en-US" altLang="zh-CN" sz="1800" dirty="0">
              <a:ea typeface="宋体" panose="02010600030101010101" pitchFamily="2" charset="-122"/>
            </a:endParaRPr>
          </a:p>
          <a:p>
            <a:pPr marL="800100" lvl="1" indent="-342900"/>
            <a:r>
              <a:rPr lang="en-US" altLang="zh-CN" sz="1800" dirty="0">
                <a:ea typeface="宋体" panose="02010600030101010101" pitchFamily="2" charset="-122"/>
              </a:rPr>
              <a:t>supervisory frames (S-frames): </a:t>
            </a:r>
            <a:r>
              <a:rPr lang="en-US" altLang="zh-CN" sz="1800" dirty="0"/>
              <a:t>to transport control information</a:t>
            </a:r>
            <a:endParaRPr lang="en-US" altLang="zh-CN" sz="1800" dirty="0">
              <a:ea typeface="宋体" panose="02010600030101010101" pitchFamily="2" charset="-122"/>
            </a:endParaRPr>
          </a:p>
          <a:p>
            <a:pPr marL="800100" lvl="1" indent="-342900"/>
            <a:r>
              <a:rPr lang="en-US" altLang="zh-CN" sz="1800" dirty="0">
                <a:ea typeface="宋体" panose="02010600030101010101" pitchFamily="2" charset="-122"/>
              </a:rPr>
              <a:t>unnumbered frames (U-frames):  reserved for system management</a:t>
            </a:r>
          </a:p>
          <a:p>
            <a:pPr marL="342900" indent="-342900"/>
            <a:endParaRPr lang="zh-CN" altLang="en-US" sz="2000" dirty="0">
              <a:ea typeface="宋体" panose="02010600030101010101" pitchFamily="2" charset="-122"/>
            </a:endParaRPr>
          </a:p>
        </p:txBody>
      </p:sp>
      <p:sp>
        <p:nvSpPr>
          <p:cNvPr id="69634" name="标题 1"/>
          <p:cNvSpPr>
            <a:spLocks noGrp="1"/>
          </p:cNvSpPr>
          <p:nvPr>
            <p:ph type="title"/>
          </p:nvPr>
        </p:nvSpPr>
        <p:spPr/>
        <p:txBody>
          <a:bodyPr/>
          <a:lstStyle/>
          <a:p>
            <a:r>
              <a:rPr lang="en-US" altLang="zh-CN">
                <a:ea typeface="宋体" panose="02010600030101010101" pitchFamily="2" charset="-122"/>
              </a:rPr>
              <a:t>HDLC Frames</a:t>
            </a:r>
            <a:endParaRPr lang="zh-CN" altLang="en-US">
              <a:ea typeface="宋体" panose="02010600030101010101" pitchFamily="2" charset="-122"/>
            </a:endParaRPr>
          </a:p>
        </p:txBody>
      </p:sp>
      <p:pic>
        <p:nvPicPr>
          <p:cNvPr id="12" name="Picture 4">
            <a:extLst>
              <a:ext uri="{FF2B5EF4-FFF2-40B4-BE49-F238E27FC236}">
                <a16:creationId xmlns:a16="http://schemas.microsoft.com/office/drawing/2014/main" id="{6CB97BA8-B161-45B4-A37B-0AC1674775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742" y="3531876"/>
            <a:ext cx="6249988" cy="48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a:extLst>
              <a:ext uri="{FF2B5EF4-FFF2-40B4-BE49-F238E27FC236}">
                <a16:creationId xmlns:a16="http://schemas.microsoft.com/office/drawing/2014/main" id="{3B0AB1D8-59D3-48D0-AA4B-2E36A5ABD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8742" y="4156663"/>
            <a:ext cx="4487481" cy="48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a:extLst>
              <a:ext uri="{FF2B5EF4-FFF2-40B4-BE49-F238E27FC236}">
                <a16:creationId xmlns:a16="http://schemas.microsoft.com/office/drawing/2014/main" id="{5AEF4F50-A3B0-476D-A2F0-D37B1DEDE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3595" y="4757030"/>
            <a:ext cx="6296971" cy="48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a:extLst>
              <a:ext uri="{FF2B5EF4-FFF2-40B4-BE49-F238E27FC236}">
                <a16:creationId xmlns:a16="http://schemas.microsoft.com/office/drawing/2014/main" id="{24005DB4-15E9-46CC-895B-6B9AE78191F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28382" y="5362037"/>
            <a:ext cx="1703443" cy="64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5">
            <a:extLst>
              <a:ext uri="{FF2B5EF4-FFF2-40B4-BE49-F238E27FC236}">
                <a16:creationId xmlns:a16="http://schemas.microsoft.com/office/drawing/2014/main" id="{4481CBC0-0F32-4A5E-9899-3A6C621E0C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05512" y="5344947"/>
            <a:ext cx="1732976" cy="655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
            <a:extLst>
              <a:ext uri="{FF2B5EF4-FFF2-40B4-BE49-F238E27FC236}">
                <a16:creationId xmlns:a16="http://schemas.microsoft.com/office/drawing/2014/main" id="{2EEAD397-D9D4-4EAE-9EE9-626E84D722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5109" y="5328723"/>
            <a:ext cx="1796066" cy="679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0">
            <a:extLst>
              <a:ext uri="{FF2B5EF4-FFF2-40B4-BE49-F238E27FC236}">
                <a16:creationId xmlns:a16="http://schemas.microsoft.com/office/drawing/2014/main" id="{496870C9-831C-4339-A266-03880CE68378}"/>
              </a:ext>
            </a:extLst>
          </p:cNvPr>
          <p:cNvSpPr>
            <a:spLocks noChangeArrowheads="1"/>
          </p:cNvSpPr>
          <p:nvPr/>
        </p:nvSpPr>
        <p:spPr bwMode="auto">
          <a:xfrm>
            <a:off x="2080103" y="6014671"/>
            <a:ext cx="61582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b="1" dirty="0">
                <a:solidFill>
                  <a:srgbClr val="0000FF"/>
                </a:solidFill>
                <a:ea typeface="宋体" panose="02010600030101010101" pitchFamily="2" charset="-122"/>
              </a:rPr>
              <a:t>HDLC Frame formats and their c</a:t>
            </a:r>
            <a:r>
              <a:rPr lang="zh-CN" altLang="en-US" sz="1800" b="1" dirty="0">
                <a:solidFill>
                  <a:srgbClr val="0000FF"/>
                </a:solidFill>
                <a:ea typeface="宋体" panose="02010600030101010101" pitchFamily="2" charset="-122"/>
              </a:rPr>
              <a:t>ontrol field</a:t>
            </a:r>
            <a:r>
              <a:rPr lang="en-US" altLang="zh-CN" sz="1800" b="1" dirty="0">
                <a:solidFill>
                  <a:srgbClr val="0000FF"/>
                </a:solidFill>
                <a:ea typeface="宋体" panose="02010600030101010101" pitchFamily="2" charset="-122"/>
              </a:rPr>
              <a:t>s</a:t>
            </a:r>
          </a:p>
          <a:p>
            <a:pPr>
              <a:spcBef>
                <a:spcPct val="0"/>
              </a:spcBef>
              <a:buClrTx/>
              <a:buFontTx/>
              <a:buNone/>
            </a:pPr>
            <a:r>
              <a:rPr lang="en-US" altLang="zh-CN" sz="1800" b="1" dirty="0">
                <a:solidFill>
                  <a:srgbClr val="0000FF"/>
                </a:solidFill>
                <a:ea typeface="宋体" panose="02010600030101010101" pitchFamily="2" charset="-122"/>
              </a:rPr>
              <a:t>Flag: 01111110</a:t>
            </a:r>
            <a:endParaRPr lang="zh-CN" altLang="en-US" sz="1800" b="1" dirty="0">
              <a:solidFill>
                <a:srgbClr val="0000FF"/>
              </a:solidFill>
              <a:ea typeface="宋体" panose="02010600030101010101" pitchFamily="2" charset="-122"/>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lang="en-US" altLang="zh-CN" dirty="0">
                <a:ea typeface="宋体" panose="02010600030101010101" pitchFamily="2" charset="-122"/>
              </a:rPr>
              <a:t>Example of connection and disconnection</a:t>
            </a:r>
            <a:endParaRPr lang="zh-CN" altLang="en-US" dirty="0">
              <a:ea typeface="宋体" panose="02010600030101010101" pitchFamily="2" charset="-122"/>
            </a:endParaRPr>
          </a:p>
        </p:txBody>
      </p:sp>
      <p:sp>
        <p:nvSpPr>
          <p:cNvPr id="70659" name="内容占位符 2"/>
          <p:cNvSpPr>
            <a:spLocks noGrp="1"/>
          </p:cNvSpPr>
          <p:nvPr>
            <p:ph idx="1"/>
          </p:nvPr>
        </p:nvSpPr>
        <p:spPr/>
        <p:txBody>
          <a:bodyPr/>
          <a:lstStyle/>
          <a:p>
            <a:endParaRPr lang="zh-CN" altLang="en-US" dirty="0">
              <a:ea typeface="宋体" panose="02010600030101010101" pitchFamily="2" charset="-122"/>
            </a:endParaRPr>
          </a:p>
        </p:txBody>
      </p:sp>
      <p:grpSp>
        <p:nvGrpSpPr>
          <p:cNvPr id="70661" name="Group 1"/>
          <p:cNvGrpSpPr/>
          <p:nvPr/>
        </p:nvGrpSpPr>
        <p:grpSpPr bwMode="auto">
          <a:xfrm>
            <a:off x="1979558" y="990600"/>
            <a:ext cx="4910137" cy="5867400"/>
            <a:chOff x="2100886" y="968568"/>
            <a:chExt cx="4909514" cy="5584632"/>
          </a:xfrm>
        </p:grpSpPr>
        <p:pic>
          <p:nvPicPr>
            <p:cNvPr id="706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886" y="968568"/>
              <a:ext cx="566114" cy="5584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366" y="968568"/>
              <a:ext cx="572034" cy="5584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066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1495" y="1589088"/>
            <a:ext cx="427355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1495" y="2743200"/>
            <a:ext cx="427355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1495" y="3862388"/>
            <a:ext cx="42846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5"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1495" y="4419600"/>
            <a:ext cx="4273550"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6"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1495" y="5546725"/>
            <a:ext cx="427355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7"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98533" y="1889125"/>
            <a:ext cx="588962"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8"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90595" y="4648200"/>
            <a:ext cx="588963"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9" name="矩形 22"/>
          <p:cNvSpPr>
            <a:spLocks noChangeArrowheads="1"/>
          </p:cNvSpPr>
          <p:nvPr/>
        </p:nvSpPr>
        <p:spPr bwMode="auto">
          <a:xfrm>
            <a:off x="6623050" y="4192588"/>
            <a:ext cx="2509838"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a:solidFill>
                  <a:srgbClr val="0000FF"/>
                </a:solidFill>
                <a:latin typeface="Calibri" panose="020F0502020204030204" charset="0"/>
                <a:ea typeface="宋体" panose="02010600030101010101" pitchFamily="2" charset="-122"/>
                <a:cs typeface="Calibri" panose="020F0502020204030204" charset="0"/>
              </a:rPr>
              <a:t>SABM: set asynchronous balanced mode</a:t>
            </a:r>
          </a:p>
          <a:p>
            <a:pPr>
              <a:spcBef>
                <a:spcPct val="0"/>
              </a:spcBef>
              <a:buClrTx/>
              <a:buFontTx/>
              <a:buNone/>
            </a:pPr>
            <a:r>
              <a:rPr lang="en-US" altLang="zh-CN" sz="1800">
                <a:solidFill>
                  <a:srgbClr val="0000FF"/>
                </a:solidFill>
                <a:latin typeface="Calibri" panose="020F0502020204030204" charset="0"/>
                <a:ea typeface="宋体" panose="02010600030101010101" pitchFamily="2" charset="-122"/>
                <a:cs typeface="Calibri" panose="020F0502020204030204" charset="0"/>
              </a:rPr>
              <a:t>UA: unnumbered acknowledgment </a:t>
            </a:r>
          </a:p>
          <a:p>
            <a:pPr>
              <a:spcBef>
                <a:spcPct val="0"/>
              </a:spcBef>
              <a:buClrTx/>
              <a:buFontTx/>
              <a:buNone/>
            </a:pPr>
            <a:r>
              <a:rPr lang="en-US" altLang="zh-CN" sz="1800">
                <a:solidFill>
                  <a:srgbClr val="0000FF"/>
                </a:solidFill>
                <a:latin typeface="Calibri" panose="020F0502020204030204" charset="0"/>
                <a:ea typeface="宋体" panose="02010600030101010101" pitchFamily="2" charset="-122"/>
                <a:cs typeface="Calibri" panose="020F0502020204030204" charset="0"/>
              </a:rPr>
              <a:t>DISC: disconnect</a:t>
            </a:r>
            <a:endParaRPr lang="zh-CN" altLang="en-US" sz="1800">
              <a:solidFill>
                <a:srgbClr val="0000FF"/>
              </a:solidFill>
              <a:ea typeface="宋体" panose="02010600030101010101" pitchFamily="2" charset="-122"/>
              <a:cs typeface="Calibri" panose="020F0502020204030204"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en-US" altLang="zh-CN" sz="3200">
                <a:ea typeface="宋体" panose="02010600030101010101" pitchFamily="2" charset="-122"/>
              </a:rPr>
              <a:t>Example of piggybacking with and without error</a:t>
            </a:r>
            <a:endParaRPr lang="zh-CN" altLang="en-US" sz="3200">
              <a:ea typeface="宋体" panose="02010600030101010101" pitchFamily="2" charset="-122"/>
            </a:endParaRPr>
          </a:p>
        </p:txBody>
      </p:sp>
      <p:sp>
        <p:nvSpPr>
          <p:cNvPr id="72707" name="内容占位符 2"/>
          <p:cNvSpPr>
            <a:spLocks noGrp="1"/>
          </p:cNvSpPr>
          <p:nvPr>
            <p:ph idx="1"/>
          </p:nvPr>
        </p:nvSpPr>
        <p:spPr/>
        <p:txBody>
          <a:bodyPr/>
          <a:lstStyle/>
          <a:p>
            <a:endParaRPr lang="zh-CN" altLang="en-US" dirty="0">
              <a:ea typeface="宋体" panose="02010600030101010101" pitchFamily="2" charset="-122"/>
            </a:endParaRPr>
          </a:p>
        </p:txBody>
      </p:sp>
      <p:pic>
        <p:nvPicPr>
          <p:cNvPr id="7270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0699" y="1120774"/>
            <a:ext cx="2616200"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61948" y="847725"/>
            <a:ext cx="2624138" cy="560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3BE10ACC-A2C0-436E-BB6D-CBA04ED72774}"/>
              </a:ext>
            </a:extLst>
          </p:cNvPr>
          <p:cNvSpPr/>
          <p:nvPr/>
        </p:nvSpPr>
        <p:spPr>
          <a:xfrm>
            <a:off x="73794" y="4989780"/>
            <a:ext cx="1806905" cy="307777"/>
          </a:xfrm>
          <a:prstGeom prst="rect">
            <a:avLst/>
          </a:prstGeom>
        </p:spPr>
        <p:txBody>
          <a:bodyPr wrap="none">
            <a:spAutoFit/>
          </a:bodyPr>
          <a:lstStyle/>
          <a:p>
            <a:r>
              <a:rPr lang="en-US" altLang="zh-CN" b="1" dirty="0">
                <a:solidFill>
                  <a:srgbClr val="0000FF"/>
                </a:solidFill>
                <a:latin typeface="+mn-lt"/>
              </a:rPr>
              <a:t>RR: Receive ready </a:t>
            </a:r>
            <a:endParaRPr lang="zh-CN" altLang="en-US" dirty="0">
              <a:solidFill>
                <a:srgbClr val="0000FF"/>
              </a:solidFill>
              <a:latin typeface="+mn-lt"/>
            </a:endParaRPr>
          </a:p>
        </p:txBody>
      </p:sp>
      <p:sp>
        <p:nvSpPr>
          <p:cNvPr id="9" name="矩形 8">
            <a:extLst>
              <a:ext uri="{FF2B5EF4-FFF2-40B4-BE49-F238E27FC236}">
                <a16:creationId xmlns:a16="http://schemas.microsoft.com/office/drawing/2014/main" id="{DBCC68C6-6C74-4FFE-BD2D-9D0A8D7D8FD8}"/>
              </a:ext>
            </a:extLst>
          </p:cNvPr>
          <p:cNvSpPr/>
          <p:nvPr/>
        </p:nvSpPr>
        <p:spPr>
          <a:xfrm>
            <a:off x="7132991" y="3282448"/>
            <a:ext cx="1180131" cy="307777"/>
          </a:xfrm>
          <a:prstGeom prst="rect">
            <a:avLst/>
          </a:prstGeom>
        </p:spPr>
        <p:txBody>
          <a:bodyPr wrap="none">
            <a:spAutoFit/>
          </a:bodyPr>
          <a:lstStyle/>
          <a:p>
            <a:r>
              <a:rPr lang="en-US" altLang="zh-CN" b="1" dirty="0">
                <a:solidFill>
                  <a:srgbClr val="0000FF"/>
                </a:solidFill>
                <a:latin typeface="+mn-lt"/>
              </a:rPr>
              <a:t>REJ: Reject</a:t>
            </a:r>
            <a:endParaRPr lang="zh-CN" altLang="en-US" dirty="0">
              <a:solidFill>
                <a:srgbClr val="0000FF"/>
              </a:solidFill>
              <a:latin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Framing: </a:t>
            </a:r>
            <a:r>
              <a:rPr lang="en-US" altLang="zh-CN" dirty="0"/>
              <a:t>Flag bytes with bit stuffing</a:t>
            </a:r>
            <a:endParaRPr lang="en-US" dirty="0"/>
          </a:p>
        </p:txBody>
      </p:sp>
      <p:sp>
        <p:nvSpPr>
          <p:cNvPr id="5" name="Text Placeholder 4"/>
          <p:cNvSpPr>
            <a:spLocks noGrp="1"/>
          </p:cNvSpPr>
          <p:nvPr>
            <p:ph type="body" idx="1"/>
          </p:nvPr>
        </p:nvSpPr>
        <p:spPr/>
        <p:txBody>
          <a:bodyPr/>
          <a:lstStyle/>
          <a:p>
            <a:r>
              <a:rPr lang="en-US" dirty="0"/>
              <a:t>Bit stuffing. (a) The original data. (b) The data as they appear on the line. (c) The data as they are stored in the receiver’s memory after </a:t>
            </a:r>
            <a:r>
              <a:rPr lang="en-US" dirty="0" err="1"/>
              <a:t>destuffing</a:t>
            </a:r>
            <a:r>
              <a:rPr lang="en-US" dirty="0"/>
              <a:t>.</a:t>
            </a:r>
            <a:endParaRPr lang="en-US" altLang="en-US" dirty="0"/>
          </a:p>
        </p:txBody>
      </p:sp>
      <p:pic>
        <p:nvPicPr>
          <p:cNvPr id="7" name="Picture Placeholder 6" descr="Figure 3-5. Bit stuffing. (a) The original data. (b) The data as they appear on the line. (c) The data as they are stored in the receiver’s memory after destuffing."/>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743738" y="3213524"/>
            <a:ext cx="5274609" cy="2048965"/>
          </a:xfrm>
        </p:spPr>
      </p:pic>
      <p:sp>
        <p:nvSpPr>
          <p:cNvPr id="3" name="矩形 2">
            <a:extLst>
              <a:ext uri="{FF2B5EF4-FFF2-40B4-BE49-F238E27FC236}">
                <a16:creationId xmlns:a16="http://schemas.microsoft.com/office/drawing/2014/main" id="{8732978B-D8D8-47F5-9066-4AEB9BFF7D72}"/>
              </a:ext>
            </a:extLst>
          </p:cNvPr>
          <p:cNvSpPr/>
          <p:nvPr/>
        </p:nvSpPr>
        <p:spPr>
          <a:xfrm>
            <a:off x="882929" y="1445462"/>
            <a:ext cx="7531865" cy="1323439"/>
          </a:xfrm>
          <a:prstGeom prst="rect">
            <a:avLst/>
          </a:prstGeom>
        </p:spPr>
        <p:txBody>
          <a:bodyPr wrap="square">
            <a:spAutoFit/>
          </a:bodyPr>
          <a:lstStyle/>
          <a:p>
            <a:r>
              <a:rPr lang="en-US" altLang="zh-CN" sz="2000" dirty="0">
                <a:ea typeface="宋体" panose="02010600030101010101" pitchFamily="2" charset="-122"/>
              </a:rPr>
              <a:t>Stuffing done at the bit level</a:t>
            </a:r>
          </a:p>
          <a:p>
            <a:pPr marL="342900" lvl="1" indent="-342900">
              <a:buFont typeface="Arial" panose="020B0604020202020204" pitchFamily="34" charset="0"/>
              <a:buChar char="•"/>
            </a:pPr>
            <a:r>
              <a:rPr lang="en-US" altLang="zh-CN" sz="2000" dirty="0">
                <a:ea typeface="宋体" panose="02010600030101010101" pitchFamily="2" charset="-122"/>
              </a:rPr>
              <a:t>Frame flag</a:t>
            </a:r>
            <a:r>
              <a:rPr lang="zh-CN" altLang="en-US" sz="2000" dirty="0">
                <a:ea typeface="宋体" panose="02010600030101010101" pitchFamily="2" charset="-122"/>
              </a:rPr>
              <a:t>（</a:t>
            </a:r>
            <a:r>
              <a:rPr lang="en-US" altLang="zh-CN" sz="2000" dirty="0">
                <a:ea typeface="宋体" panose="02010600030101010101" pitchFamily="2" charset="-122"/>
              </a:rPr>
              <a:t>01111110</a:t>
            </a:r>
            <a:r>
              <a:rPr lang="zh-CN" altLang="en-US" sz="2000" dirty="0">
                <a:ea typeface="宋体" panose="02010600030101010101" pitchFamily="2" charset="-122"/>
              </a:rPr>
              <a:t>）</a:t>
            </a:r>
            <a:r>
              <a:rPr lang="en-US" altLang="zh-CN" sz="2000" dirty="0">
                <a:ea typeface="宋体" panose="02010600030101010101" pitchFamily="2" charset="-122"/>
              </a:rPr>
              <a:t> has six consecutive 1s (not shown)</a:t>
            </a:r>
          </a:p>
          <a:p>
            <a:pPr marL="342900" lvl="1" indent="-342900">
              <a:buFont typeface="Arial" panose="020B0604020202020204" pitchFamily="34" charset="0"/>
              <a:buChar char="•"/>
            </a:pPr>
            <a:r>
              <a:rPr lang="en-US" altLang="zh-CN" sz="2000" dirty="0">
                <a:ea typeface="宋体" panose="02010600030101010101" pitchFamily="2" charset="-122"/>
              </a:rPr>
              <a:t>On transmit, after five 1s in the data, a 0 is added</a:t>
            </a:r>
          </a:p>
          <a:p>
            <a:pPr marL="342900" lvl="1" indent="-342900">
              <a:buFont typeface="Arial" panose="020B0604020202020204" pitchFamily="34" charset="0"/>
              <a:buChar char="•"/>
            </a:pPr>
            <a:r>
              <a:rPr lang="en-US" altLang="zh-CN" sz="2000" dirty="0">
                <a:ea typeface="宋体" panose="02010600030101010101" pitchFamily="2" charset="-122"/>
              </a:rPr>
              <a:t>On receive, a 0 after five 1s is deleted </a:t>
            </a:r>
          </a:p>
        </p:txBody>
      </p:sp>
    </p:spTree>
    <p:extLst>
      <p:ext uri="{BB962C8B-B14F-4D97-AF65-F5344CB8AC3E}">
        <p14:creationId xmlns:p14="http://schemas.microsoft.com/office/powerpoint/2010/main" val="40879626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over SONET</a:t>
            </a:r>
          </a:p>
        </p:txBody>
      </p:sp>
      <p:sp>
        <p:nvSpPr>
          <p:cNvPr id="5" name="Text Placeholder 4"/>
          <p:cNvSpPr>
            <a:spLocks noGrp="1"/>
          </p:cNvSpPr>
          <p:nvPr>
            <p:ph type="body" idx="1"/>
          </p:nvPr>
        </p:nvSpPr>
        <p:spPr/>
        <p:txBody>
          <a:bodyPr/>
          <a:lstStyle/>
          <a:p>
            <a:pPr algn="ctr"/>
            <a:r>
              <a:rPr lang="en-US" dirty="0"/>
              <a:t>Packet over SONET. (a) A protocol stack. (b) Frame relationships.</a:t>
            </a:r>
            <a:endParaRPr lang="en-US" altLang="en-US" dirty="0"/>
          </a:p>
        </p:txBody>
      </p:sp>
      <p:pic>
        <p:nvPicPr>
          <p:cNvPr id="4" name="Picture Placeholder 3" descr="Figure 3-23. Packet over SONET. (a) A protocol stack. (b) Frame relationship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95967" y="3429000"/>
            <a:ext cx="7752065" cy="1722681"/>
          </a:xfrm>
        </p:spPr>
      </p:pic>
      <p:sp>
        <p:nvSpPr>
          <p:cNvPr id="3" name="矩形 2">
            <a:extLst>
              <a:ext uri="{FF2B5EF4-FFF2-40B4-BE49-F238E27FC236}">
                <a16:creationId xmlns:a16="http://schemas.microsoft.com/office/drawing/2014/main" id="{E11BAD98-5B69-4FBA-B5E7-921ADC702994}"/>
              </a:ext>
            </a:extLst>
          </p:cNvPr>
          <p:cNvSpPr/>
          <p:nvPr/>
        </p:nvSpPr>
        <p:spPr>
          <a:xfrm>
            <a:off x="765540" y="1699692"/>
            <a:ext cx="7533633" cy="1015663"/>
          </a:xfrm>
          <a:prstGeom prst="rect">
            <a:avLst/>
          </a:prstGeom>
        </p:spPr>
        <p:txBody>
          <a:bodyPr wrap="square">
            <a:spAutoFit/>
          </a:bodyPr>
          <a:lstStyle/>
          <a:p>
            <a:r>
              <a:rPr lang="en-US" altLang="zh-CN" sz="2000" dirty="0">
                <a:ea typeface="宋体" panose="02010600030101010101" pitchFamily="2" charset="-122"/>
              </a:rPr>
              <a:t>Packet over SONET is the method used to carry IP packets over SONET optical fiber links</a:t>
            </a:r>
          </a:p>
          <a:p>
            <a:pPr marL="342900" lvl="1" indent="-342900">
              <a:buFont typeface="Arial" panose="020B0604020202020204" pitchFamily="34" charset="0"/>
              <a:buChar char="•"/>
            </a:pPr>
            <a:r>
              <a:rPr lang="en-US" altLang="zh-CN" sz="2000" dirty="0">
                <a:ea typeface="宋体" panose="02010600030101010101" pitchFamily="2" charset="-122"/>
              </a:rPr>
              <a:t>Uses PPP (Point-to-Point Protocol) for framing</a:t>
            </a:r>
          </a:p>
        </p:txBody>
      </p:sp>
    </p:spTree>
    <p:extLst>
      <p:ext uri="{BB962C8B-B14F-4D97-AF65-F5344CB8AC3E}">
        <p14:creationId xmlns:p14="http://schemas.microsoft.com/office/powerpoint/2010/main" val="228861802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Point-to-Point Protocol</a:t>
            </a:r>
            <a:endParaRPr lang="en-US" dirty="0"/>
          </a:p>
        </p:txBody>
      </p:sp>
      <p:sp>
        <p:nvSpPr>
          <p:cNvPr id="3" name="Text Placeholder 2"/>
          <p:cNvSpPr>
            <a:spLocks noGrp="1"/>
          </p:cNvSpPr>
          <p:nvPr>
            <p:ph type="body" idx="1"/>
          </p:nvPr>
        </p:nvSpPr>
        <p:spPr/>
        <p:txBody>
          <a:bodyPr/>
          <a:lstStyle/>
          <a:p>
            <a:r>
              <a:rPr lang="en-US" sz="2000" dirty="0"/>
              <a:t>PPP (Point-to-Point Protocol) </a:t>
            </a:r>
            <a:r>
              <a:rPr lang="en-US" altLang="zh-CN" sz="2000" dirty="0">
                <a:ea typeface="宋体" panose="02010600030101010101" pitchFamily="2" charset="-122"/>
              </a:rPr>
              <a:t>is a general method for delivering packets across links</a:t>
            </a:r>
          </a:p>
          <a:p>
            <a:pPr lvl="1"/>
            <a:r>
              <a:rPr lang="en-US" altLang="zh-CN" sz="1800" dirty="0">
                <a:ea typeface="宋体" panose="02010600030101010101" pitchFamily="2" charset="-122"/>
              </a:rPr>
              <a:t>Framing uses a flag (0x7E) and </a:t>
            </a:r>
            <a:r>
              <a:rPr lang="en-US" altLang="zh-CN" sz="1800" b="1" dirty="0">
                <a:solidFill>
                  <a:srgbClr val="0000FF"/>
                </a:solidFill>
                <a:ea typeface="宋体" panose="02010600030101010101" pitchFamily="2" charset="-122"/>
              </a:rPr>
              <a:t>byte stuffing</a:t>
            </a:r>
          </a:p>
          <a:p>
            <a:pPr lvl="1"/>
            <a:r>
              <a:rPr lang="en-US" altLang="zh-CN" sz="1800" dirty="0">
                <a:ea typeface="宋体" panose="02010600030101010101" pitchFamily="2" charset="-122"/>
              </a:rPr>
              <a:t>“Unnumbered mode” (connectionless unacknowledged service) is used to carry IP packets</a:t>
            </a:r>
          </a:p>
          <a:p>
            <a:pPr lvl="1"/>
            <a:r>
              <a:rPr lang="en-US" altLang="zh-CN" sz="1800" dirty="0">
                <a:ea typeface="宋体" panose="02010600030101010101" pitchFamily="2" charset="-122"/>
              </a:rPr>
              <a:t>Errors are detected with a checksum</a:t>
            </a:r>
            <a:endParaRPr lang="en-US" sz="1800" dirty="0"/>
          </a:p>
          <a:p>
            <a:pPr lvl="1"/>
            <a:r>
              <a:rPr lang="en-US" altLang="en-US" sz="1800" dirty="0"/>
              <a:t>Separate packets, error detection</a:t>
            </a:r>
          </a:p>
          <a:p>
            <a:pPr lvl="1"/>
            <a:r>
              <a:rPr lang="en-US" altLang="en-US" sz="1800" dirty="0"/>
              <a:t>Link Control Protocol (LCP)</a:t>
            </a:r>
          </a:p>
          <a:p>
            <a:pPr lvl="1"/>
            <a:r>
              <a:rPr lang="en-US" altLang="en-US" sz="1800" dirty="0"/>
              <a:t>Network Control Protocol (NCP)</a:t>
            </a:r>
            <a:endParaRPr lang="en-US" sz="1800" dirty="0"/>
          </a:p>
        </p:txBody>
      </p:sp>
      <p:grpSp>
        <p:nvGrpSpPr>
          <p:cNvPr id="4" name="Group 15">
            <a:extLst>
              <a:ext uri="{FF2B5EF4-FFF2-40B4-BE49-F238E27FC236}">
                <a16:creationId xmlns:a16="http://schemas.microsoft.com/office/drawing/2014/main" id="{BEF46C43-591D-40C5-BDA8-2F64D5CDB7BE}"/>
              </a:ext>
            </a:extLst>
          </p:cNvPr>
          <p:cNvGrpSpPr/>
          <p:nvPr/>
        </p:nvGrpSpPr>
        <p:grpSpPr bwMode="auto">
          <a:xfrm>
            <a:off x="228600" y="4642225"/>
            <a:ext cx="8686800" cy="1851025"/>
            <a:chOff x="228600" y="4252913"/>
            <a:chExt cx="8686800" cy="1850469"/>
          </a:xfrm>
        </p:grpSpPr>
        <p:pic>
          <p:nvPicPr>
            <p:cNvPr id="5" name="Picture 13" descr="03-24">
              <a:extLst>
                <a:ext uri="{FF2B5EF4-FFF2-40B4-BE49-F238E27FC236}">
                  <a16:creationId xmlns:a16="http://schemas.microsoft.com/office/drawing/2014/main" id="{735E5C98-3EC3-456C-B768-9A3720BCA1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4252913"/>
              <a:ext cx="868680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10">
              <a:extLst>
                <a:ext uri="{FF2B5EF4-FFF2-40B4-BE49-F238E27FC236}">
                  <a16:creationId xmlns:a16="http://schemas.microsoft.com/office/drawing/2014/main" id="{93310946-4FEA-4EF1-923C-77A198F6366F}"/>
                </a:ext>
              </a:extLst>
            </p:cNvPr>
            <p:cNvCxnSpPr/>
            <p:nvPr/>
          </p:nvCxnSpPr>
          <p:spPr bwMode="auto">
            <a:xfrm rot="5400000" flipH="1" flipV="1">
              <a:off x="5777753" y="5643939"/>
              <a:ext cx="314231"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cxnSp>
          <p:nvCxnSpPr>
            <p:cNvPr id="7" name="Straight Arrow Connector 12">
              <a:extLst>
                <a:ext uri="{FF2B5EF4-FFF2-40B4-BE49-F238E27FC236}">
                  <a16:creationId xmlns:a16="http://schemas.microsoft.com/office/drawing/2014/main" id="{D31DB639-F681-4471-B28E-6C9858C8E54C}"/>
                </a:ext>
              </a:extLst>
            </p:cNvPr>
            <p:cNvCxnSpPr/>
            <p:nvPr/>
          </p:nvCxnSpPr>
          <p:spPr bwMode="auto">
            <a:xfrm rot="5400000" flipH="1" flipV="1">
              <a:off x="4806203" y="5624895"/>
              <a:ext cx="314231"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8" name="TextBox 13">
              <a:extLst>
                <a:ext uri="{FF2B5EF4-FFF2-40B4-BE49-F238E27FC236}">
                  <a16:creationId xmlns:a16="http://schemas.microsoft.com/office/drawing/2014/main" id="{A600A419-8A92-4E57-B3DD-9C202F85466E}"/>
                </a:ext>
              </a:extLst>
            </p:cNvPr>
            <p:cNvSpPr txBox="1">
              <a:spLocks noChangeArrowheads="1"/>
            </p:cNvSpPr>
            <p:nvPr/>
          </p:nvSpPr>
          <p:spPr bwMode="auto">
            <a:xfrm>
              <a:off x="5502701" y="5734050"/>
              <a:ext cx="11422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a:ea typeface="宋体" panose="02010600030101010101" pitchFamily="2" charset="-122"/>
                </a:rPr>
                <a:t>IP packet</a:t>
              </a:r>
            </a:p>
          </p:txBody>
        </p:sp>
        <p:sp>
          <p:nvSpPr>
            <p:cNvPr id="9" name="TextBox 14">
              <a:extLst>
                <a:ext uri="{FF2B5EF4-FFF2-40B4-BE49-F238E27FC236}">
                  <a16:creationId xmlns:a16="http://schemas.microsoft.com/office/drawing/2014/main" id="{9117C5E0-A6C5-4672-9343-ECDD2E22AFD1}"/>
                </a:ext>
              </a:extLst>
            </p:cNvPr>
            <p:cNvSpPr txBox="1">
              <a:spLocks noChangeArrowheads="1"/>
            </p:cNvSpPr>
            <p:nvPr/>
          </p:nvSpPr>
          <p:spPr bwMode="auto">
            <a:xfrm>
              <a:off x="3922987" y="5734050"/>
              <a:ext cx="15440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a:ea typeface="宋体" panose="02010600030101010101" pitchFamily="2" charset="-122"/>
                </a:rPr>
                <a:t>0x21 for IPv4</a:t>
              </a:r>
            </a:p>
          </p:txBody>
        </p:sp>
      </p:grpSp>
      <p:sp>
        <p:nvSpPr>
          <p:cNvPr id="10" name="矩形 9">
            <a:extLst>
              <a:ext uri="{FF2B5EF4-FFF2-40B4-BE49-F238E27FC236}">
                <a16:creationId xmlns:a16="http://schemas.microsoft.com/office/drawing/2014/main" id="{20A13AB2-C522-40E7-8A2E-E57AF7413C6B}"/>
              </a:ext>
            </a:extLst>
          </p:cNvPr>
          <p:cNvSpPr/>
          <p:nvPr/>
        </p:nvSpPr>
        <p:spPr>
          <a:xfrm>
            <a:off x="457200" y="5897285"/>
            <a:ext cx="3170225" cy="584775"/>
          </a:xfrm>
          <a:prstGeom prst="rect">
            <a:avLst/>
          </a:prstGeom>
        </p:spPr>
        <p:txBody>
          <a:bodyPr wrap="square">
            <a:spAutoFit/>
          </a:bodyPr>
          <a:lstStyle/>
          <a:p>
            <a:pPr algn="ctr"/>
            <a:r>
              <a:rPr lang="en-US" altLang="zh-CN" sz="1600" dirty="0">
                <a:solidFill>
                  <a:srgbClr val="0000FF"/>
                </a:solidFill>
              </a:rPr>
              <a:t>The PPP full frame format for unnumbered mode operation</a:t>
            </a:r>
            <a:endParaRPr lang="en-US" altLang="en-US" sz="1600" dirty="0">
              <a:solidFill>
                <a:srgbClr val="0000FF"/>
              </a:solidFill>
            </a:endParaRPr>
          </a:p>
        </p:txBody>
      </p:sp>
    </p:spTree>
    <p:extLst>
      <p:ext uri="{BB962C8B-B14F-4D97-AF65-F5344CB8AC3E}">
        <p14:creationId xmlns:p14="http://schemas.microsoft.com/office/powerpoint/2010/main" val="28436773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5D177ED-1F1D-472E-B42B-14E57B5264FA}"/>
              </a:ext>
            </a:extLst>
          </p:cNvPr>
          <p:cNvSpPr>
            <a:spLocks noGrp="1"/>
          </p:cNvSpPr>
          <p:nvPr>
            <p:ph type="body" idx="1"/>
          </p:nvPr>
        </p:nvSpPr>
        <p:spPr/>
        <p:txBody>
          <a:bodyPr/>
          <a:lstStyle/>
          <a:p>
            <a:r>
              <a:rPr lang="en-US" altLang="zh-CN" dirty="0"/>
              <a:t>Framing</a:t>
            </a:r>
          </a:p>
          <a:p>
            <a:pPr lvl="1"/>
            <a:r>
              <a:rPr lang="en-US" altLang="zh-CN" dirty="0"/>
              <a:t>PPP is </a:t>
            </a:r>
            <a:r>
              <a:rPr lang="en-US" altLang="zh-CN" b="1" dirty="0">
                <a:solidFill>
                  <a:srgbClr val="0000FF"/>
                </a:solidFill>
              </a:rPr>
              <a:t>byte</a:t>
            </a:r>
            <a:r>
              <a:rPr lang="en-US" altLang="zh-CN" dirty="0"/>
              <a:t> oriented. PPP uses byte stuffing and all frames are an integral number of bytes. </a:t>
            </a:r>
          </a:p>
          <a:p>
            <a:pPr lvl="1"/>
            <a:r>
              <a:rPr lang="en-US" altLang="zh-CN" dirty="0"/>
              <a:t>HDLC is </a:t>
            </a:r>
            <a:r>
              <a:rPr lang="en-US" altLang="zh-CN" b="1" dirty="0">
                <a:solidFill>
                  <a:srgbClr val="0000FF"/>
                </a:solidFill>
              </a:rPr>
              <a:t>bit</a:t>
            </a:r>
            <a:r>
              <a:rPr lang="en-US" altLang="zh-CN" dirty="0"/>
              <a:t> oriented. HDLC uses bit stuffing and allows frames of, for example, 30.25 bytes. </a:t>
            </a:r>
          </a:p>
          <a:p>
            <a:r>
              <a:rPr lang="en-US" altLang="zh-CN" dirty="0"/>
              <a:t>Services</a:t>
            </a:r>
          </a:p>
          <a:p>
            <a:pPr lvl="1"/>
            <a:r>
              <a:rPr lang="en-US" altLang="zh-CN" dirty="0"/>
              <a:t>PPP always use an </a:t>
            </a:r>
            <a:r>
              <a:rPr lang="zh-CN" altLang="zh-CN" dirty="0"/>
              <a:t>‘‘</a:t>
            </a:r>
            <a:r>
              <a:rPr lang="en-US" altLang="zh-CN" dirty="0"/>
              <a:t>unnumbered mode</a:t>
            </a:r>
            <a:r>
              <a:rPr lang="zh-CN" altLang="zh-CN" dirty="0"/>
              <a:t>’’</a:t>
            </a:r>
            <a:r>
              <a:rPr lang="en-US" altLang="zh-CN" dirty="0"/>
              <a:t> to provide </a:t>
            </a:r>
            <a:r>
              <a:rPr lang="en-US" altLang="zh-CN" b="1" dirty="0">
                <a:solidFill>
                  <a:srgbClr val="0000FF"/>
                </a:solidFill>
              </a:rPr>
              <a:t>connectionless</a:t>
            </a:r>
            <a:r>
              <a:rPr lang="en-US" altLang="zh-CN" dirty="0">
                <a:solidFill>
                  <a:srgbClr val="0000FF"/>
                </a:solidFill>
              </a:rPr>
              <a:t> </a:t>
            </a:r>
            <a:r>
              <a:rPr lang="en-US" altLang="zh-CN" b="1" dirty="0">
                <a:solidFill>
                  <a:srgbClr val="0000FF"/>
                </a:solidFill>
              </a:rPr>
              <a:t>unacknowledged</a:t>
            </a:r>
            <a:r>
              <a:rPr lang="en-US" altLang="zh-CN" dirty="0">
                <a:solidFill>
                  <a:srgbClr val="0000FF"/>
                </a:solidFill>
              </a:rPr>
              <a:t> </a:t>
            </a:r>
            <a:r>
              <a:rPr lang="en-US" altLang="zh-CN" dirty="0"/>
              <a:t>service used in the Internet. PPP can also provide reliable transmission in noisy environments, such as wireless networks (rare in practice). </a:t>
            </a:r>
            <a:endParaRPr lang="zh-CN" altLang="zh-CN" dirty="0"/>
          </a:p>
          <a:p>
            <a:pPr lvl="1"/>
            <a:r>
              <a:rPr lang="en-US" altLang="zh-CN" dirty="0"/>
              <a:t>HDLC provides </a:t>
            </a:r>
            <a:r>
              <a:rPr lang="en-US" altLang="zh-CN" b="1" dirty="0">
                <a:solidFill>
                  <a:srgbClr val="0000FF"/>
                </a:solidFill>
              </a:rPr>
              <a:t>reliable</a:t>
            </a:r>
            <a:r>
              <a:rPr lang="en-US" altLang="zh-CN" dirty="0"/>
              <a:t> transmission with a sliding window, acknowledgements, and timeouts in the manner we have studied. </a:t>
            </a:r>
            <a:endParaRPr lang="zh-CN" altLang="en-US" dirty="0"/>
          </a:p>
        </p:txBody>
      </p:sp>
      <p:sp>
        <p:nvSpPr>
          <p:cNvPr id="3" name="标题 2">
            <a:extLst>
              <a:ext uri="{FF2B5EF4-FFF2-40B4-BE49-F238E27FC236}">
                <a16:creationId xmlns:a16="http://schemas.microsoft.com/office/drawing/2014/main" id="{BA340F44-8477-4703-AD77-CDAFD62912D4}"/>
              </a:ext>
            </a:extLst>
          </p:cNvPr>
          <p:cNvSpPr>
            <a:spLocks noGrp="1"/>
          </p:cNvSpPr>
          <p:nvPr>
            <p:ph type="title"/>
          </p:nvPr>
        </p:nvSpPr>
        <p:spPr>
          <a:xfrm>
            <a:off x="457200" y="215371"/>
            <a:ext cx="8229600" cy="1097279"/>
          </a:xfrm>
        </p:spPr>
        <p:txBody>
          <a:bodyPr/>
          <a:lstStyle/>
          <a:p>
            <a:r>
              <a:rPr lang="en-US" altLang="zh-CN" dirty="0"/>
              <a:t>Differences between PPP and HDLC</a:t>
            </a:r>
            <a:endParaRPr lang="zh-CN" altLang="en-US" dirty="0"/>
          </a:p>
        </p:txBody>
      </p:sp>
    </p:spTree>
    <p:extLst>
      <p:ext uri="{BB962C8B-B14F-4D97-AF65-F5344CB8AC3E}">
        <p14:creationId xmlns:p14="http://schemas.microsoft.com/office/powerpoint/2010/main" val="30841047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Content Placeholder 2"/>
          <p:cNvSpPr>
            <a:spLocks noGrp="1"/>
          </p:cNvSpPr>
          <p:nvPr>
            <p:ph type="body" idx="1"/>
          </p:nvPr>
        </p:nvSpPr>
        <p:spPr/>
        <p:txBody>
          <a:bodyPr/>
          <a:lstStyle/>
          <a:p>
            <a:r>
              <a:rPr lang="en-US" altLang="zh-CN" dirty="0">
                <a:ea typeface="宋体" panose="02010600030101010101" pitchFamily="2" charset="-122"/>
              </a:rPr>
              <a:t>A link control protocol brings the PPP link up/down</a:t>
            </a:r>
          </a:p>
        </p:txBody>
      </p:sp>
      <p:sp>
        <p:nvSpPr>
          <p:cNvPr id="77826" name="Title 1"/>
          <p:cNvSpPr>
            <a:spLocks noGrp="1"/>
          </p:cNvSpPr>
          <p:nvPr>
            <p:ph type="title"/>
          </p:nvPr>
        </p:nvSpPr>
        <p:spPr/>
        <p:txBody>
          <a:bodyPr/>
          <a:lstStyle/>
          <a:p>
            <a:r>
              <a:rPr lang="en-US" altLang="zh-CN" sz="3600" dirty="0">
                <a:ea typeface="宋体" panose="02010600030101010101" pitchFamily="2" charset="-122"/>
              </a:rPr>
              <a:t>State machine for link control in </a:t>
            </a:r>
            <a:r>
              <a:rPr lang="en-US" altLang="zh-CN" dirty="0">
                <a:ea typeface="宋体" panose="02010600030101010101" pitchFamily="2" charset="-122"/>
              </a:rPr>
              <a:t>PPP</a:t>
            </a:r>
          </a:p>
        </p:txBody>
      </p:sp>
      <p:pic>
        <p:nvPicPr>
          <p:cNvPr id="77829" name="Picture 2"/>
          <p:cNvPicPr>
            <a:picLocks noChangeAspect="1" noChangeArrowheads="1"/>
          </p:cNvPicPr>
          <p:nvPr/>
        </p:nvPicPr>
        <p:blipFill>
          <a:blip r:embed="rId2">
            <a:extLst>
              <a:ext uri="{28A0092B-C50C-407E-A947-70E740481C1C}">
                <a14:useLocalDpi xmlns:a14="http://schemas.microsoft.com/office/drawing/2010/main" val="0"/>
              </a:ext>
            </a:extLst>
          </a:blip>
          <a:srcRect t="6508" b="4338"/>
          <a:stretch>
            <a:fillRect/>
          </a:stretch>
        </p:blipFill>
        <p:spPr bwMode="auto">
          <a:xfrm>
            <a:off x="1446213" y="2343150"/>
            <a:ext cx="6246812"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0" name="TextBox 8"/>
          <p:cNvSpPr txBox="1">
            <a:spLocks noChangeArrowheads="1"/>
          </p:cNvSpPr>
          <p:nvPr/>
        </p:nvSpPr>
        <p:spPr bwMode="auto">
          <a:xfrm>
            <a:off x="2992438" y="6048375"/>
            <a:ext cx="3159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dirty="0">
                <a:ea typeface="宋体" panose="02010600030101010101" pitchFamily="2" charset="-122"/>
              </a:rPr>
              <a:t>State machine for link control</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内容占位符 2"/>
          <p:cNvSpPr>
            <a:spLocks noGrp="1"/>
          </p:cNvSpPr>
          <p:nvPr>
            <p:ph type="body" idx="1"/>
          </p:nvPr>
        </p:nvSpPr>
        <p:spPr/>
        <p:txBody>
          <a:bodyPr/>
          <a:lstStyle/>
          <a:p>
            <a:r>
              <a:rPr lang="en-US" altLang="zh-CN" sz="2000" dirty="0">
                <a:ea typeface="宋体" panose="02010600030101010101" pitchFamily="2" charset="-122"/>
              </a:rPr>
              <a:t>Although PPP is a link-layer protocol, it uses another set of protocols to establish the link, authenticate the parties involved, and carry the network-layer data. </a:t>
            </a:r>
          </a:p>
          <a:p>
            <a:r>
              <a:rPr lang="en-US" altLang="zh-CN" sz="2000" dirty="0">
                <a:ea typeface="宋体" panose="02010600030101010101" pitchFamily="2" charset="-122"/>
              </a:rPr>
              <a:t>Three sets of protocols are defined to make PPP powerful: the Link Control Protocol (LCP), two Authentication Protocols (APs), and several Network Control Protocols (NCPs).</a:t>
            </a:r>
            <a:endParaRPr lang="zh-CN" altLang="en-US" sz="2000" dirty="0">
              <a:ea typeface="宋体" panose="02010600030101010101" pitchFamily="2" charset="-122"/>
            </a:endParaRPr>
          </a:p>
        </p:txBody>
      </p:sp>
      <p:sp>
        <p:nvSpPr>
          <p:cNvPr id="78850" name="标题 1"/>
          <p:cNvSpPr>
            <a:spLocks noGrp="1"/>
          </p:cNvSpPr>
          <p:nvPr>
            <p:ph type="title"/>
          </p:nvPr>
        </p:nvSpPr>
        <p:spPr/>
        <p:txBody>
          <a:bodyPr/>
          <a:lstStyle/>
          <a:p>
            <a:r>
              <a:rPr lang="en-US" altLang="zh-CN">
                <a:ea typeface="宋体" panose="02010600030101010101" pitchFamily="2" charset="-122"/>
              </a:rPr>
              <a:t>Multiplexing in PPP</a:t>
            </a:r>
            <a:endParaRPr lang="zh-CN" altLang="en-US">
              <a:ea typeface="宋体" panose="02010600030101010101" pitchFamily="2" charset="-122"/>
            </a:endParaRPr>
          </a:p>
        </p:txBody>
      </p:sp>
      <p:pic>
        <p:nvPicPr>
          <p:cNvPr id="7885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445" y="3802920"/>
            <a:ext cx="4801774" cy="2152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4713" y="3863181"/>
            <a:ext cx="2371641" cy="2152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EB9AF3A5-0565-4C76-81CC-C285139305EC}"/>
              </a:ext>
            </a:extLst>
          </p:cNvPr>
          <p:cNvSpPr/>
          <p:nvPr/>
        </p:nvSpPr>
        <p:spPr>
          <a:xfrm>
            <a:off x="1273383" y="6015798"/>
            <a:ext cx="4572000" cy="523220"/>
          </a:xfrm>
          <a:prstGeom prst="rect">
            <a:avLst/>
          </a:prstGeom>
        </p:spPr>
        <p:txBody>
          <a:bodyPr>
            <a:spAutoFit/>
          </a:bodyPr>
          <a:lstStyle/>
          <a:p>
            <a:r>
              <a:rPr lang="en-US" altLang="zh-CN" dirty="0">
                <a:solidFill>
                  <a:srgbClr val="333333"/>
                </a:solidFill>
                <a:latin typeface="arial" panose="020B0604020202020204" pitchFamily="34" charset="0"/>
              </a:rPr>
              <a:t>PAP</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Password Authentication Protocol</a:t>
            </a:r>
            <a:r>
              <a:rPr lang="zh-CN" altLang="en-US" dirty="0">
                <a:solidFill>
                  <a:srgbClr val="333333"/>
                </a:solidFill>
                <a:latin typeface="arial" panose="020B0604020202020204" pitchFamily="34" charset="0"/>
              </a:rPr>
              <a:t>）</a:t>
            </a:r>
            <a:endParaRPr lang="en-US" altLang="zh-CN" dirty="0">
              <a:solidFill>
                <a:srgbClr val="333333"/>
              </a:solidFill>
              <a:latin typeface="arial" panose="020B0604020202020204" pitchFamily="34" charset="0"/>
            </a:endParaRPr>
          </a:p>
          <a:p>
            <a:r>
              <a:rPr lang="en-US" altLang="zh-CN" dirty="0">
                <a:solidFill>
                  <a:srgbClr val="333333"/>
                </a:solidFill>
                <a:latin typeface="arial" panose="020B0604020202020204" pitchFamily="34" charset="0"/>
              </a:rPr>
              <a:t>CHAP</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Challenge Handshake Authentication Protocol</a:t>
            </a:r>
            <a:r>
              <a:rPr lang="zh-CN" altLang="en-US" dirty="0">
                <a:solidFill>
                  <a:srgbClr val="333333"/>
                </a:solidFill>
                <a:latin typeface="arial" panose="020B0604020202020204" pitchFamily="34" charset="0"/>
              </a:rPr>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r>
              <a:rPr lang="en-US" altLang="zh-CN">
                <a:ea typeface="宋体" panose="02010600030101010101" pitchFamily="2" charset="-122"/>
              </a:rPr>
              <a:t>LCP packet encapsulated in a frame</a:t>
            </a:r>
            <a:endParaRPr lang="zh-CN" altLang="en-US">
              <a:ea typeface="宋体" panose="02010600030101010101" pitchFamily="2" charset="-122"/>
            </a:endParaRPr>
          </a:p>
        </p:txBody>
      </p:sp>
      <p:sp>
        <p:nvSpPr>
          <p:cNvPr id="79875" name="内容占位符 2"/>
          <p:cNvSpPr>
            <a:spLocks noGrp="1"/>
          </p:cNvSpPr>
          <p:nvPr>
            <p:ph idx="1"/>
          </p:nvPr>
        </p:nvSpPr>
        <p:spPr/>
        <p:txBody>
          <a:bodyPr/>
          <a:lstStyle/>
          <a:p>
            <a:endParaRPr lang="zh-CN" altLang="en-US" dirty="0">
              <a:ea typeface="宋体" panose="02010600030101010101" pitchFamily="2" charset="-122"/>
            </a:endParaRPr>
          </a:p>
        </p:txBody>
      </p:sp>
      <p:pic>
        <p:nvPicPr>
          <p:cNvPr id="7987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9025" y="1312650"/>
            <a:ext cx="4864446" cy="71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877" y="2127386"/>
            <a:ext cx="6386305" cy="694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5826" y="2859617"/>
            <a:ext cx="7086600" cy="378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p:txBody>
          <a:bodyPr/>
          <a:lstStyle/>
          <a:p>
            <a:r>
              <a:rPr lang="en-US" altLang="zh-CN">
                <a:ea typeface="宋体" panose="02010600030101010101" pitchFamily="2" charset="-122"/>
              </a:rPr>
              <a:t>PAP packets encapsulated in a PPP frame</a:t>
            </a:r>
            <a:endParaRPr lang="zh-CN" altLang="en-US">
              <a:ea typeface="宋体" panose="02010600030101010101" pitchFamily="2" charset="-122"/>
            </a:endParaRPr>
          </a:p>
        </p:txBody>
      </p:sp>
      <p:sp>
        <p:nvSpPr>
          <p:cNvPr id="80899" name="内容占位符 2"/>
          <p:cNvSpPr>
            <a:spLocks noGrp="1"/>
          </p:cNvSpPr>
          <p:nvPr>
            <p:ph idx="1"/>
          </p:nvPr>
        </p:nvSpPr>
        <p:spPr/>
        <p:txBody>
          <a:bodyPr/>
          <a:lstStyle/>
          <a:p>
            <a:endParaRPr lang="zh-CN" altLang="en-US" dirty="0">
              <a:ea typeface="宋体" panose="02010600030101010101" pitchFamily="2" charset="-122"/>
            </a:endParaRPr>
          </a:p>
        </p:txBody>
      </p:sp>
      <p:pic>
        <p:nvPicPr>
          <p:cNvPr id="8090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838" y="1371387"/>
            <a:ext cx="6800850"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3" y="3124200"/>
            <a:ext cx="7670800"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363" y="5638800"/>
            <a:ext cx="76390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lang="en-US" altLang="zh-CN" sz="3200">
                <a:ea typeface="宋体" panose="02010600030101010101" pitchFamily="2" charset="-122"/>
              </a:rPr>
              <a:t>CHAP packets encapsulated in a PPP frame</a:t>
            </a:r>
            <a:endParaRPr lang="zh-CN" altLang="en-US" sz="3200">
              <a:ea typeface="宋体" panose="02010600030101010101" pitchFamily="2" charset="-122"/>
            </a:endParaRPr>
          </a:p>
        </p:txBody>
      </p:sp>
      <p:sp>
        <p:nvSpPr>
          <p:cNvPr id="81923" name="内容占位符 2"/>
          <p:cNvSpPr>
            <a:spLocks noGrp="1"/>
          </p:cNvSpPr>
          <p:nvPr>
            <p:ph idx="1"/>
          </p:nvPr>
        </p:nvSpPr>
        <p:spPr/>
        <p:txBody>
          <a:bodyPr/>
          <a:lstStyle/>
          <a:p>
            <a:endParaRPr lang="zh-CN" altLang="en-US">
              <a:ea typeface="宋体" panose="02010600030101010101" pitchFamily="2" charset="-122"/>
            </a:endParaRPr>
          </a:p>
        </p:txBody>
      </p:sp>
      <p:pic>
        <p:nvPicPr>
          <p:cNvPr id="819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950" y="1143000"/>
            <a:ext cx="674370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400" y="2976563"/>
            <a:ext cx="6154738"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913" y="6173788"/>
            <a:ext cx="7853362"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en-US" altLang="zh-CN">
                <a:ea typeface="宋体" panose="02010600030101010101" pitchFamily="2" charset="-122"/>
              </a:rPr>
              <a:t>IPCP packet encapsulated in a PPP frame</a:t>
            </a:r>
            <a:endParaRPr lang="zh-CN" altLang="en-US">
              <a:ea typeface="宋体" panose="02010600030101010101" pitchFamily="2" charset="-122"/>
            </a:endParaRPr>
          </a:p>
        </p:txBody>
      </p:sp>
      <p:sp>
        <p:nvSpPr>
          <p:cNvPr id="82947" name="内容占位符 2"/>
          <p:cNvSpPr>
            <a:spLocks noGrp="1"/>
          </p:cNvSpPr>
          <p:nvPr>
            <p:ph idx="1"/>
          </p:nvPr>
        </p:nvSpPr>
        <p:spPr/>
        <p:txBody>
          <a:bodyPr/>
          <a:lstStyle/>
          <a:p>
            <a:endParaRPr lang="zh-CN" altLang="en-US">
              <a:ea typeface="宋体" panose="02010600030101010101" pitchFamily="2" charset="-122"/>
            </a:endParaRPr>
          </a:p>
        </p:txBody>
      </p:sp>
      <p:pic>
        <p:nvPicPr>
          <p:cNvPr id="8294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1447800"/>
            <a:ext cx="688975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88" y="2667000"/>
            <a:ext cx="872648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6538" y="3759200"/>
            <a:ext cx="5513387" cy="277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E0A7C951-080E-46DA-ACDF-3E537CD76203}"/>
              </a:ext>
            </a:extLst>
          </p:cNvPr>
          <p:cNvSpPr/>
          <p:nvPr/>
        </p:nvSpPr>
        <p:spPr>
          <a:xfrm>
            <a:off x="366560" y="6190834"/>
            <a:ext cx="3812262" cy="338554"/>
          </a:xfrm>
          <a:prstGeom prst="rect">
            <a:avLst/>
          </a:prstGeom>
        </p:spPr>
        <p:txBody>
          <a:bodyPr wrap="none">
            <a:spAutoFit/>
          </a:bodyPr>
          <a:lstStyle/>
          <a:p>
            <a:r>
              <a:rPr lang="en-US" altLang="zh-CN" sz="1600" dirty="0">
                <a:solidFill>
                  <a:srgbClr val="0000FF"/>
                </a:solidFill>
                <a:latin typeface="Helvetica Neue"/>
              </a:rPr>
              <a:t>IPCP: Internet Protocol Control Protocol</a:t>
            </a:r>
            <a:endParaRPr lang="zh-CN" altLang="en-US" sz="1600" dirty="0">
              <a:solidFill>
                <a:srgbClr val="0000FF"/>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r>
              <a:rPr lang="en-US" altLang="zh-CN">
                <a:ea typeface="宋体" panose="02010600030101010101" pitchFamily="2" charset="-122"/>
              </a:rPr>
              <a:t>An example of PPP</a:t>
            </a:r>
            <a:endParaRPr lang="zh-CN" altLang="en-US">
              <a:ea typeface="宋体" panose="02010600030101010101" pitchFamily="2" charset="-122"/>
            </a:endParaRPr>
          </a:p>
        </p:txBody>
      </p:sp>
      <p:sp>
        <p:nvSpPr>
          <p:cNvPr id="83971" name="内容占位符 2"/>
          <p:cNvSpPr>
            <a:spLocks noGrp="1"/>
          </p:cNvSpPr>
          <p:nvPr>
            <p:ph idx="1"/>
          </p:nvPr>
        </p:nvSpPr>
        <p:spPr/>
        <p:txBody>
          <a:bodyPr/>
          <a:lstStyle/>
          <a:p>
            <a:endParaRPr lang="zh-CN" altLang="en-US">
              <a:ea typeface="宋体" panose="02010600030101010101" pitchFamily="2" charset="-122"/>
            </a:endParaRPr>
          </a:p>
        </p:txBody>
      </p:sp>
      <p:pic>
        <p:nvPicPr>
          <p:cNvPr id="8397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117" y="1232452"/>
            <a:ext cx="5319122" cy="547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3DD9560-E771-4912-BCC9-22AEC3B0F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5778" y="4247984"/>
            <a:ext cx="2055483" cy="186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9934567D-543A-4926-8AFB-28A2C866AB2B}"/>
              </a:ext>
            </a:extLst>
          </p:cNvPr>
          <p:cNvSpPr>
            <a:spLocks noGrp="1"/>
          </p:cNvSpPr>
          <p:nvPr>
            <p:ph type="body" idx="1"/>
          </p:nvPr>
        </p:nvSpPr>
        <p:spPr/>
        <p:txBody>
          <a:bodyPr/>
          <a:lstStyle/>
          <a:p>
            <a:pPr marL="257175" indent="-257175">
              <a:lnSpc>
                <a:spcPct val="120000"/>
              </a:lnSpc>
              <a:spcBef>
                <a:spcPts val="135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物理层编码违例法，以曼彻斯特编码为例：</a:t>
            </a:r>
            <a:endParaRPr lang="en-US" altLang="zh-CN" dirty="0">
              <a:latin typeface="微软雅黑" panose="020B0503020204020204" pitchFamily="34" charset="-122"/>
              <a:ea typeface="微软雅黑" panose="020B0503020204020204" pitchFamily="34" charset="-122"/>
            </a:endParaRPr>
          </a:p>
          <a:p>
            <a:pPr marL="744093" lvl="1" indent="-257175">
              <a:lnSpc>
                <a:spcPct val="120000"/>
              </a:lnSpc>
              <a:spcBef>
                <a:spcPts val="135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数据比特</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编码成“高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低”电平对，数据比特</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编码成“低</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高”电平对。</a:t>
            </a:r>
            <a:endParaRPr lang="en-US" altLang="zh-CN" dirty="0">
              <a:latin typeface="微软雅黑" panose="020B0503020204020204" pitchFamily="34" charset="-122"/>
              <a:ea typeface="微软雅黑" panose="020B0503020204020204" pitchFamily="34" charset="-122"/>
            </a:endParaRPr>
          </a:p>
          <a:p>
            <a:pPr marL="744093" lvl="1" indent="-257175">
              <a:lnSpc>
                <a:spcPct val="120000"/>
              </a:lnSpc>
              <a:spcBef>
                <a:spcPts val="135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高”电平对和“低</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低”电平对是违例编码。可以利用这些违规编码来定界帧的起始和终止。</a:t>
            </a:r>
            <a:endParaRPr lang="en-US" altLang="zh-CN" dirty="0">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00D4B461-F081-4AD8-B02F-58783A9D60D3}"/>
              </a:ext>
            </a:extLst>
          </p:cNvPr>
          <p:cNvSpPr>
            <a:spLocks noGrp="1"/>
          </p:cNvSpPr>
          <p:nvPr>
            <p:ph type="title"/>
          </p:nvPr>
        </p:nvSpPr>
        <p:spPr/>
        <p:txBody>
          <a:bodyPr/>
          <a:lstStyle/>
          <a:p>
            <a:r>
              <a:rPr lang="en-US" altLang="zh-CN" dirty="0"/>
              <a:t>Framing – Physical layer coding violations</a:t>
            </a:r>
            <a:endParaRPr lang="zh-CN" altLang="en-US" dirty="0"/>
          </a:p>
        </p:txBody>
      </p:sp>
    </p:spTree>
    <p:extLst>
      <p:ext uri="{BB962C8B-B14F-4D97-AF65-F5344CB8AC3E}">
        <p14:creationId xmlns:p14="http://schemas.microsoft.com/office/powerpoint/2010/main" val="362253011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ADSL (1 of 2)</a:t>
            </a:r>
          </a:p>
        </p:txBody>
      </p:sp>
      <p:sp>
        <p:nvSpPr>
          <p:cNvPr id="5" name="Text Placeholder 4"/>
          <p:cNvSpPr>
            <a:spLocks noGrp="1"/>
          </p:cNvSpPr>
          <p:nvPr>
            <p:ph type="body" idx="1"/>
          </p:nvPr>
        </p:nvSpPr>
        <p:spPr/>
        <p:txBody>
          <a:bodyPr/>
          <a:lstStyle/>
          <a:p>
            <a:pPr algn="ctr"/>
            <a:r>
              <a:rPr lang="en-US" dirty="0"/>
              <a:t>ADSL protocol stacks</a:t>
            </a:r>
            <a:endParaRPr lang="en-US" altLang="en-US" dirty="0">
              <a:solidFill>
                <a:srgbClr val="FF0000"/>
              </a:solidFill>
            </a:endParaRPr>
          </a:p>
        </p:txBody>
      </p:sp>
      <p:pic>
        <p:nvPicPr>
          <p:cNvPr id="3" name="Picture Placeholder 2" descr="Figure 3-26 ADSL Protocol Stacks.&#10;&#10;This image illustrates the overall picture for the protocols and devices used with ADSL."/>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23117" y="3247369"/>
            <a:ext cx="7138739" cy="2238158"/>
          </a:xfrm>
        </p:spPr>
      </p:pic>
      <p:sp>
        <p:nvSpPr>
          <p:cNvPr id="4" name="矩形 3">
            <a:extLst>
              <a:ext uri="{FF2B5EF4-FFF2-40B4-BE49-F238E27FC236}">
                <a16:creationId xmlns:a16="http://schemas.microsoft.com/office/drawing/2014/main" id="{C29C0DEC-6DC8-447F-AF1E-8AF4DFBBB743}"/>
              </a:ext>
            </a:extLst>
          </p:cNvPr>
          <p:cNvSpPr/>
          <p:nvPr/>
        </p:nvSpPr>
        <p:spPr>
          <a:xfrm>
            <a:off x="526775" y="1481523"/>
            <a:ext cx="7732643" cy="1200329"/>
          </a:xfrm>
          <a:prstGeom prst="rect">
            <a:avLst/>
          </a:prstGeom>
        </p:spPr>
        <p:txBody>
          <a:bodyPr wrap="square">
            <a:spAutoFit/>
          </a:bodyPr>
          <a:lstStyle/>
          <a:p>
            <a:r>
              <a:rPr lang="en-US" altLang="zh-CN" sz="2400" dirty="0">
                <a:ea typeface="宋体" panose="02010600030101010101" pitchFamily="2" charset="-122"/>
              </a:rPr>
              <a:t>Widely used for broadband Internet over local loops</a:t>
            </a:r>
          </a:p>
          <a:p>
            <a:pPr marL="342900" lvl="1" indent="-342900">
              <a:buFont typeface="Arial" panose="020B0604020202020204" pitchFamily="34" charset="0"/>
              <a:buChar char="•"/>
            </a:pPr>
            <a:r>
              <a:rPr lang="en-US" altLang="zh-CN" sz="2400" dirty="0">
                <a:ea typeface="宋体" panose="02010600030101010101" pitchFamily="2" charset="-122"/>
              </a:rPr>
              <a:t>ADSL runs from modem (customer) to DSLAM (ISP)</a:t>
            </a:r>
          </a:p>
          <a:p>
            <a:pPr marL="342900" lvl="1" indent="-342900">
              <a:buFont typeface="Arial" panose="020B0604020202020204" pitchFamily="34" charset="0"/>
              <a:buChar char="•"/>
            </a:pPr>
            <a:r>
              <a:rPr lang="en-US" altLang="zh-CN" sz="2400" dirty="0">
                <a:ea typeface="宋体" panose="02010600030101010101" pitchFamily="2" charset="-122"/>
              </a:rPr>
              <a:t>IP packets are sent over PPP and AAL5/ATM (over)</a:t>
            </a:r>
          </a:p>
        </p:txBody>
      </p:sp>
    </p:spTree>
    <p:extLst>
      <p:ext uri="{BB962C8B-B14F-4D97-AF65-F5344CB8AC3E}">
        <p14:creationId xmlns:p14="http://schemas.microsoft.com/office/powerpoint/2010/main" val="170460559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Content Placeholder 2"/>
          <p:cNvSpPr>
            <a:spLocks noGrp="1"/>
          </p:cNvSpPr>
          <p:nvPr>
            <p:ph type="body" idx="1"/>
          </p:nvPr>
        </p:nvSpPr>
        <p:spPr/>
        <p:txBody>
          <a:bodyPr/>
          <a:lstStyle/>
          <a:p>
            <a:r>
              <a:rPr lang="en-US" altLang="zh-CN">
                <a:ea typeface="宋体" panose="02010600030101010101" pitchFamily="2" charset="-122"/>
              </a:rPr>
              <a:t>PPP data is sent in AAL5 frames over ATM cells:</a:t>
            </a:r>
          </a:p>
          <a:p>
            <a:pPr lvl="1"/>
            <a:r>
              <a:rPr lang="en-US" altLang="zh-CN">
                <a:ea typeface="宋体" panose="02010600030101010101" pitchFamily="2" charset="-122"/>
              </a:rPr>
              <a:t>ATM is a link layer that uses short, fixed-size cells (53 bytes); each cell has a virtual circuit identifier</a:t>
            </a:r>
          </a:p>
          <a:p>
            <a:pPr lvl="1"/>
            <a:r>
              <a:rPr lang="en-US" altLang="zh-CN">
                <a:ea typeface="宋体" panose="02010600030101010101" pitchFamily="2" charset="-122"/>
              </a:rPr>
              <a:t>AAL5 is a format to send packets over ATM</a:t>
            </a:r>
          </a:p>
          <a:p>
            <a:pPr lvl="1"/>
            <a:r>
              <a:rPr lang="en-US" altLang="zh-CN">
                <a:ea typeface="宋体" panose="02010600030101010101" pitchFamily="2" charset="-122"/>
              </a:rPr>
              <a:t>PPP frame is converted to a AAL5 frame (PPPoA)</a:t>
            </a:r>
          </a:p>
        </p:txBody>
      </p:sp>
      <p:sp>
        <p:nvSpPr>
          <p:cNvPr id="86018" name="Title 1"/>
          <p:cNvSpPr>
            <a:spLocks noGrp="1"/>
          </p:cNvSpPr>
          <p:nvPr>
            <p:ph type="title"/>
          </p:nvPr>
        </p:nvSpPr>
        <p:spPr/>
        <p:txBody>
          <a:bodyPr/>
          <a:lstStyle/>
          <a:p>
            <a:r>
              <a:rPr lang="en-US" altLang="zh-CN" dirty="0">
                <a:ea typeface="宋体" panose="02010600030101010101" pitchFamily="2" charset="-122"/>
              </a:rPr>
              <a:t>ADSL (2 of 2)</a:t>
            </a:r>
          </a:p>
        </p:txBody>
      </p:sp>
      <p:pic>
        <p:nvPicPr>
          <p:cNvPr id="860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0" y="3857625"/>
            <a:ext cx="86614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bwMode="auto">
          <a:xfrm rot="10800000">
            <a:off x="4057650" y="5124450"/>
            <a:ext cx="438150" cy="40163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86023" name="TextBox 10"/>
          <p:cNvSpPr txBox="1">
            <a:spLocks noChangeArrowheads="1"/>
          </p:cNvSpPr>
          <p:nvPr/>
        </p:nvSpPr>
        <p:spPr bwMode="auto">
          <a:xfrm>
            <a:off x="1716088" y="5476875"/>
            <a:ext cx="57991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AAL5 frame is divided into 48 byte pieces, each of which goes into one ATM cell with 5 header bytes </a:t>
            </a:r>
          </a:p>
        </p:txBody>
      </p:sp>
      <p:cxnSp>
        <p:nvCxnSpPr>
          <p:cNvPr id="13" name="Straight Arrow Connector 12"/>
          <p:cNvCxnSpPr/>
          <p:nvPr/>
        </p:nvCxnSpPr>
        <p:spPr bwMode="auto">
          <a:xfrm rot="10800000" flipH="1">
            <a:off x="4657725" y="5124450"/>
            <a:ext cx="438150" cy="40163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Over Cable Service Interface Specification (DOCSIS)</a:t>
            </a:r>
          </a:p>
        </p:txBody>
      </p:sp>
      <p:sp>
        <p:nvSpPr>
          <p:cNvPr id="5" name="Text Placeholder 4"/>
          <p:cNvSpPr>
            <a:spLocks noGrp="1"/>
          </p:cNvSpPr>
          <p:nvPr>
            <p:ph type="body" idx="1"/>
          </p:nvPr>
        </p:nvSpPr>
        <p:spPr/>
        <p:txBody>
          <a:bodyPr/>
          <a:lstStyle/>
          <a:p>
            <a:pPr algn="ctr"/>
            <a:r>
              <a:rPr lang="en-US" dirty="0"/>
              <a:t>DOCSIS Frame to codeword mapping</a:t>
            </a:r>
            <a:endParaRPr lang="en-US" altLang="en-US" dirty="0"/>
          </a:p>
        </p:txBody>
      </p:sp>
      <p:pic>
        <p:nvPicPr>
          <p:cNvPr id="4" name="Picture Placeholder 3" descr="Figure 3-28. DOCSIS Frame to codeword mapping."/>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57200" y="3071954"/>
            <a:ext cx="7995789" cy="2293366"/>
          </a:xfrm>
        </p:spPr>
      </p:pic>
    </p:spTree>
    <p:extLst>
      <p:ext uri="{BB962C8B-B14F-4D97-AF65-F5344CB8AC3E}">
        <p14:creationId xmlns:p14="http://schemas.microsoft.com/office/powerpoint/2010/main" val="4358760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a:defRPr/>
            </a:pPr>
            <a:r>
              <a:rPr lang="en-US" dirty="0"/>
              <a:t>Data Link Layer Design Issues</a:t>
            </a:r>
          </a:p>
          <a:p>
            <a:pPr>
              <a:defRPr/>
            </a:pPr>
            <a:r>
              <a:rPr lang="en-US" dirty="0"/>
              <a:t>Error Detection and Correction</a:t>
            </a:r>
          </a:p>
          <a:p>
            <a:pPr>
              <a:defRPr/>
            </a:pPr>
            <a:r>
              <a:rPr lang="en-US" dirty="0"/>
              <a:t>Elementary Data Link Protocols</a:t>
            </a:r>
          </a:p>
          <a:p>
            <a:pPr>
              <a:defRPr/>
            </a:pPr>
            <a:r>
              <a:rPr lang="en-US" dirty="0"/>
              <a:t>Improving Efficiency</a:t>
            </a:r>
          </a:p>
          <a:p>
            <a:pPr>
              <a:defRPr/>
            </a:pPr>
            <a:r>
              <a:rPr lang="en-US" dirty="0"/>
              <a:t>Data Link Protocols in Practice</a:t>
            </a:r>
          </a:p>
          <a:p>
            <a:pPr>
              <a:defRPr/>
            </a:pPr>
            <a:r>
              <a:rPr lang="en-US" dirty="0"/>
              <a:t>Summary</a:t>
            </a:r>
          </a:p>
          <a:p>
            <a:pPr>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Data Link</a:t>
            </a:r>
            <a:r>
              <a:rPr lang="en-US" altLang="zh-CN" dirty="0">
                <a:ea typeface="宋体" panose="02010600030101010101" pitchFamily="2" charset="-122"/>
              </a:rPr>
              <a:t> 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3</a:t>
            </a:r>
            <a:endParaRPr lang="en-US" altLang="zh-CN" dirty="0">
              <a:ea typeface="宋体" panose="02010600030101010101" pitchFamily="2" charset="-122"/>
            </a:endParaRPr>
          </a:p>
        </p:txBody>
      </p:sp>
    </p:spTree>
    <p:extLst>
      <p:ext uri="{BB962C8B-B14F-4D97-AF65-F5344CB8AC3E}">
        <p14:creationId xmlns:p14="http://schemas.microsoft.com/office/powerpoint/2010/main" val="339384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5" end="5"/>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24616691-730A-42D3-B827-2778071ED087}"/>
              </a:ext>
            </a:extLst>
          </p:cNvPr>
          <p:cNvSpPr>
            <a:spLocks noGrp="1"/>
          </p:cNvSpPr>
          <p:nvPr>
            <p:ph type="body" idx="1"/>
          </p:nvPr>
        </p:nvSpPr>
        <p:spPr>
          <a:xfrm>
            <a:off x="457200" y="1600200"/>
            <a:ext cx="8229600" cy="4525963"/>
          </a:xfrm>
        </p:spPr>
        <p:txBody>
          <a:bodyPr/>
          <a:lstStyle/>
          <a:p>
            <a:r>
              <a:rPr lang="en-US" altLang="zh-CN" sz="2000" dirty="0"/>
              <a:t>The task of the data link layer is </a:t>
            </a:r>
          </a:p>
          <a:p>
            <a:pPr lvl="1"/>
            <a:r>
              <a:rPr lang="en-US" altLang="zh-CN" sz="1800" dirty="0"/>
              <a:t>to convert the raw bit stream offered by the physical layer into </a:t>
            </a:r>
            <a:r>
              <a:rPr lang="en-US" altLang="zh-CN" sz="1800" b="1" dirty="0"/>
              <a:t>a stream of frames </a:t>
            </a:r>
            <a:r>
              <a:rPr lang="en-US" altLang="zh-CN" sz="1800" dirty="0"/>
              <a:t>for use by the network layer. Various framing methods are used, including </a:t>
            </a:r>
            <a:r>
              <a:rPr lang="en-US" altLang="zh-CN" sz="1800" b="1" dirty="0"/>
              <a:t>byte count</a:t>
            </a:r>
            <a:r>
              <a:rPr lang="en-US" altLang="zh-CN" sz="1800" dirty="0"/>
              <a:t>, </a:t>
            </a:r>
            <a:r>
              <a:rPr lang="en-US" altLang="zh-CN" sz="1800" b="1" dirty="0"/>
              <a:t>byte stuffing</a:t>
            </a:r>
            <a:r>
              <a:rPr lang="en-US" altLang="zh-CN" sz="1800" dirty="0"/>
              <a:t>, and </a:t>
            </a:r>
            <a:r>
              <a:rPr lang="en-US" altLang="zh-CN" sz="1800" b="1" dirty="0"/>
              <a:t>bit stuffing</a:t>
            </a:r>
            <a:r>
              <a:rPr lang="en-US" altLang="zh-CN" sz="1800" dirty="0"/>
              <a:t>. </a:t>
            </a:r>
            <a:endParaRPr lang="zh-CN" altLang="zh-CN" sz="1800" dirty="0"/>
          </a:p>
          <a:p>
            <a:pPr lvl="1"/>
            <a:r>
              <a:rPr lang="en-US" altLang="zh-CN" sz="1800" dirty="0"/>
              <a:t>to present this stream with varying levels of reliability: </a:t>
            </a:r>
            <a:r>
              <a:rPr lang="en-US" altLang="zh-CN" sz="1800" b="1" dirty="0"/>
              <a:t>connectionless</a:t>
            </a:r>
            <a:r>
              <a:rPr lang="en-US" altLang="zh-CN" sz="1800" dirty="0"/>
              <a:t>, </a:t>
            </a:r>
            <a:r>
              <a:rPr lang="en-US" altLang="zh-CN" sz="1800" b="1" dirty="0"/>
              <a:t>unacknowledged</a:t>
            </a:r>
            <a:r>
              <a:rPr lang="en-US" altLang="zh-CN" sz="1800" dirty="0"/>
              <a:t> service to </a:t>
            </a:r>
            <a:r>
              <a:rPr lang="en-US" altLang="zh-CN" sz="1800" b="1" dirty="0"/>
              <a:t>reliable, connection-oriented </a:t>
            </a:r>
            <a:r>
              <a:rPr lang="en-US" altLang="zh-CN" sz="1800" dirty="0"/>
              <a:t>service. </a:t>
            </a:r>
            <a:endParaRPr lang="zh-CN" altLang="zh-CN" sz="1800" dirty="0"/>
          </a:p>
          <a:p>
            <a:r>
              <a:rPr lang="en-US" altLang="zh-CN" sz="2000" dirty="0"/>
              <a:t>Data link protocols can provide</a:t>
            </a:r>
          </a:p>
          <a:p>
            <a:pPr lvl="1"/>
            <a:r>
              <a:rPr lang="en-US" altLang="zh-CN" sz="1800" b="1" dirty="0"/>
              <a:t>error control </a:t>
            </a:r>
            <a:r>
              <a:rPr lang="en-US" altLang="zh-CN" sz="1800" dirty="0"/>
              <a:t>to detect or correct damaged frames and to retransmit lost frames. </a:t>
            </a:r>
            <a:endParaRPr lang="zh-CN" altLang="zh-CN" sz="1800" dirty="0"/>
          </a:p>
          <a:p>
            <a:pPr lvl="1"/>
            <a:r>
              <a:rPr lang="en-US" altLang="zh-CN" sz="1800" b="1" dirty="0"/>
              <a:t>flow control </a:t>
            </a:r>
            <a:r>
              <a:rPr lang="en-US" altLang="zh-CN" sz="1800" dirty="0"/>
              <a:t>to prevent a fast sender from overrunning a slow receiver.</a:t>
            </a:r>
          </a:p>
          <a:p>
            <a:pPr lvl="1"/>
            <a:r>
              <a:rPr lang="en-US" altLang="zh-CN" sz="1800" dirty="0"/>
              <a:t>The </a:t>
            </a:r>
            <a:r>
              <a:rPr lang="en-US" altLang="zh-CN" sz="1800" b="1" dirty="0"/>
              <a:t>sliding window </a:t>
            </a:r>
            <a:r>
              <a:rPr lang="en-US" altLang="zh-CN" sz="1800" dirty="0"/>
              <a:t>mechanism is widely used to integrate error control and flow control in a simple way. When the window size is 1 packet, the protocol is </a:t>
            </a:r>
            <a:r>
              <a:rPr lang="en-US" altLang="zh-CN" sz="1800" b="1" dirty="0"/>
              <a:t>stop-and-wait</a:t>
            </a:r>
            <a:r>
              <a:rPr lang="en-US" altLang="zh-CN" sz="1800" dirty="0"/>
              <a:t>. </a:t>
            </a:r>
            <a:endParaRPr lang="zh-CN" altLang="en-US" sz="1800" b="1" dirty="0"/>
          </a:p>
          <a:p>
            <a:pPr lvl="1"/>
            <a:endParaRPr lang="zh-CN" altLang="zh-CN" sz="1800" dirty="0"/>
          </a:p>
        </p:txBody>
      </p:sp>
      <p:sp>
        <p:nvSpPr>
          <p:cNvPr id="4" name="标题 3">
            <a:extLst>
              <a:ext uri="{FF2B5EF4-FFF2-40B4-BE49-F238E27FC236}">
                <a16:creationId xmlns:a16="http://schemas.microsoft.com/office/drawing/2014/main" id="{C5A48395-2B74-4DF5-BFC3-43B86B70D9BB}"/>
              </a:ext>
            </a:extLst>
          </p:cNvPr>
          <p:cNvSpPr>
            <a:spLocks noGrp="1"/>
          </p:cNvSpPr>
          <p:nvPr>
            <p:ph type="title"/>
          </p:nvPr>
        </p:nvSpPr>
        <p:spPr/>
        <p:txBody>
          <a:bodyPr/>
          <a:lstStyle/>
          <a:p>
            <a:r>
              <a:rPr lang="en-US" altLang="zh-CN" dirty="0"/>
              <a:t>Summary (1 of 4)</a:t>
            </a:r>
            <a:endParaRPr lang="zh-CN" altLang="en-US" dirty="0"/>
          </a:p>
        </p:txBody>
      </p:sp>
    </p:spTree>
    <p:extLst>
      <p:ext uri="{BB962C8B-B14F-4D97-AF65-F5344CB8AC3E}">
        <p14:creationId xmlns:p14="http://schemas.microsoft.com/office/powerpoint/2010/main" val="15093814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A47AD6-4D97-4C3F-8F82-A14D91C6721A}"/>
              </a:ext>
            </a:extLst>
          </p:cNvPr>
          <p:cNvSpPr>
            <a:spLocks noGrp="1"/>
          </p:cNvSpPr>
          <p:nvPr>
            <p:ph type="body" idx="1"/>
          </p:nvPr>
        </p:nvSpPr>
        <p:spPr/>
        <p:txBody>
          <a:bodyPr/>
          <a:lstStyle/>
          <a:p>
            <a:r>
              <a:rPr lang="en-US" altLang="zh-CN" b="1" dirty="0"/>
              <a:t>Codes for error correction </a:t>
            </a:r>
            <a:r>
              <a:rPr lang="en-US" altLang="zh-CN" dirty="0"/>
              <a:t>and </a:t>
            </a:r>
            <a:r>
              <a:rPr lang="en-US" altLang="zh-CN" b="1" dirty="0"/>
              <a:t>detection</a:t>
            </a:r>
            <a:r>
              <a:rPr lang="en-US" altLang="zh-CN" dirty="0"/>
              <a:t> add redundant information to messages by using a variety of mathematical techniques. </a:t>
            </a:r>
            <a:endParaRPr lang="zh-CN" altLang="zh-CN" dirty="0"/>
          </a:p>
          <a:p>
            <a:pPr lvl="1"/>
            <a:r>
              <a:rPr lang="en-US" altLang="zh-CN" dirty="0"/>
              <a:t>Convolutional codes and Reed-Solomon codes are widely deployed for error correction, with low-density parity check codes increasing in popularity. </a:t>
            </a:r>
            <a:endParaRPr lang="zh-CN" altLang="zh-CN" dirty="0"/>
          </a:p>
          <a:p>
            <a:pPr lvl="1"/>
            <a:r>
              <a:rPr lang="en-US" altLang="zh-CN" dirty="0"/>
              <a:t>The codes for error detection that are used in practice include cyclic redundancy checks and checksums. </a:t>
            </a:r>
            <a:endParaRPr lang="zh-CN" altLang="zh-CN" dirty="0"/>
          </a:p>
          <a:p>
            <a:pPr lvl="1"/>
            <a:r>
              <a:rPr lang="en-US" altLang="zh-CN" dirty="0"/>
              <a:t>All these codes can be applied at the link layer, as well as at the physical layer and higher layers. </a:t>
            </a:r>
            <a:endParaRPr lang="zh-CN" altLang="zh-CN" dirty="0"/>
          </a:p>
          <a:p>
            <a:endParaRPr lang="zh-CN" altLang="en-US" dirty="0"/>
          </a:p>
        </p:txBody>
      </p:sp>
      <p:sp>
        <p:nvSpPr>
          <p:cNvPr id="3" name="标题 2">
            <a:extLst>
              <a:ext uri="{FF2B5EF4-FFF2-40B4-BE49-F238E27FC236}">
                <a16:creationId xmlns:a16="http://schemas.microsoft.com/office/drawing/2014/main" id="{F4ED8EA3-1029-4E2A-B4E9-34E8331D9F55}"/>
              </a:ext>
            </a:extLst>
          </p:cNvPr>
          <p:cNvSpPr>
            <a:spLocks noGrp="1"/>
          </p:cNvSpPr>
          <p:nvPr>
            <p:ph type="title"/>
          </p:nvPr>
        </p:nvSpPr>
        <p:spPr/>
        <p:txBody>
          <a:bodyPr/>
          <a:lstStyle/>
          <a:p>
            <a:r>
              <a:rPr lang="en-US" altLang="zh-CN" dirty="0"/>
              <a:t>Summary (2 of 4)</a:t>
            </a:r>
            <a:endParaRPr lang="zh-CN" altLang="en-US" dirty="0"/>
          </a:p>
        </p:txBody>
      </p:sp>
    </p:spTree>
    <p:extLst>
      <p:ext uri="{BB962C8B-B14F-4D97-AF65-F5344CB8AC3E}">
        <p14:creationId xmlns:p14="http://schemas.microsoft.com/office/powerpoint/2010/main" val="4872770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3EA2657-A5D4-4840-810B-1E3F926D0B3A}"/>
              </a:ext>
            </a:extLst>
          </p:cNvPr>
          <p:cNvSpPr>
            <a:spLocks noGrp="1"/>
          </p:cNvSpPr>
          <p:nvPr>
            <p:ph type="body" idx="1"/>
          </p:nvPr>
        </p:nvSpPr>
        <p:spPr/>
        <p:txBody>
          <a:bodyPr/>
          <a:lstStyle/>
          <a:p>
            <a:r>
              <a:rPr lang="en-US" altLang="zh-CN" sz="2000" dirty="0"/>
              <a:t>A series of protocols that provide a </a:t>
            </a:r>
            <a:r>
              <a:rPr lang="en-US" altLang="zh-CN" sz="2000" b="1" dirty="0"/>
              <a:t>reliable</a:t>
            </a:r>
            <a:r>
              <a:rPr lang="en-US" altLang="zh-CN" sz="2000" dirty="0"/>
              <a:t> link layer using </a:t>
            </a:r>
            <a:r>
              <a:rPr lang="en-US" altLang="zh-CN" sz="2000" b="1" dirty="0"/>
              <a:t>acknowledgements</a:t>
            </a:r>
            <a:r>
              <a:rPr lang="en-US" altLang="zh-CN" sz="2000" dirty="0"/>
              <a:t> and </a:t>
            </a:r>
            <a:r>
              <a:rPr lang="en-US" altLang="zh-CN" sz="2000" b="1" dirty="0"/>
              <a:t>retransmissions</a:t>
            </a:r>
            <a:r>
              <a:rPr lang="en-US" altLang="zh-CN" sz="2000" dirty="0"/>
              <a:t>, or ARQ (Automatic Repeat </a:t>
            </a:r>
            <a:r>
              <a:rPr lang="en-US" altLang="zh-CN" sz="2000" dirty="0" err="1"/>
              <a:t>reQuest</a:t>
            </a:r>
            <a:r>
              <a:rPr lang="en-US" altLang="zh-CN" sz="2000" dirty="0"/>
              <a:t>), under more realistic assumptions.</a:t>
            </a:r>
          </a:p>
          <a:p>
            <a:pPr lvl="1"/>
            <a:r>
              <a:rPr lang="en-US" altLang="zh-CN" sz="1800" dirty="0"/>
              <a:t>an error-free environment in which the receiver can handle any frame sent to it, </a:t>
            </a:r>
          </a:p>
          <a:p>
            <a:pPr lvl="1"/>
            <a:r>
              <a:rPr lang="en-US" altLang="zh-CN" sz="1800" dirty="0"/>
              <a:t>we introduced flow control, followed by error control with </a:t>
            </a:r>
            <a:r>
              <a:rPr lang="en-US" altLang="zh-CN" sz="1800" b="1" dirty="0"/>
              <a:t>sequence numbers </a:t>
            </a:r>
            <a:r>
              <a:rPr lang="en-US" altLang="zh-CN" sz="1800" dirty="0"/>
              <a:t>and the </a:t>
            </a:r>
            <a:r>
              <a:rPr lang="en-US" altLang="zh-CN" sz="1800" b="1" dirty="0"/>
              <a:t>stop-and-wait</a:t>
            </a:r>
            <a:r>
              <a:rPr lang="en-US" altLang="zh-CN" sz="1800" dirty="0"/>
              <a:t> algorithm. </a:t>
            </a:r>
          </a:p>
          <a:p>
            <a:pPr lvl="1"/>
            <a:r>
              <a:rPr lang="en-US" altLang="zh-CN" sz="1800" dirty="0"/>
              <a:t>Then we used the </a:t>
            </a:r>
            <a:r>
              <a:rPr lang="en-US" altLang="zh-CN" sz="1800" b="1" dirty="0"/>
              <a:t>sliding window </a:t>
            </a:r>
            <a:r>
              <a:rPr lang="en-US" altLang="zh-CN" sz="1800" dirty="0"/>
              <a:t>algorithm to allow </a:t>
            </a:r>
            <a:r>
              <a:rPr lang="en-US" altLang="zh-CN" sz="1800" b="1" dirty="0"/>
              <a:t>bidirectional</a:t>
            </a:r>
            <a:r>
              <a:rPr lang="en-US" altLang="zh-CN" sz="1800" dirty="0"/>
              <a:t> communication and introduce the concept of </a:t>
            </a:r>
            <a:r>
              <a:rPr lang="en-US" altLang="zh-CN" sz="1800" b="1" dirty="0"/>
              <a:t>piggybacking</a:t>
            </a:r>
            <a:r>
              <a:rPr lang="en-US" altLang="zh-CN" sz="1800" dirty="0"/>
              <a:t>. </a:t>
            </a:r>
          </a:p>
          <a:p>
            <a:pPr lvl="1"/>
            <a:r>
              <a:rPr lang="en-US" altLang="zh-CN" sz="1800" dirty="0"/>
              <a:t>The last two protocols </a:t>
            </a:r>
            <a:r>
              <a:rPr lang="en-US" altLang="zh-CN" sz="1800" b="1" dirty="0"/>
              <a:t>pipeline</a:t>
            </a:r>
            <a:r>
              <a:rPr lang="en-US" altLang="zh-CN" sz="1800" dirty="0"/>
              <a:t> the transmission of multiple frames to prevent the sender from blocking on a link with a long propagation delay. </a:t>
            </a:r>
          </a:p>
          <a:p>
            <a:pPr lvl="2"/>
            <a:r>
              <a:rPr lang="en-US" altLang="zh-CN" dirty="0"/>
              <a:t>The receiver can either </a:t>
            </a:r>
            <a:r>
              <a:rPr lang="en-US" altLang="zh-CN" b="1" dirty="0"/>
              <a:t>discard</a:t>
            </a:r>
            <a:r>
              <a:rPr lang="en-US" altLang="zh-CN" dirty="0"/>
              <a:t> all frames other than the next one in sequence </a:t>
            </a:r>
            <a:r>
              <a:rPr lang="en-US" altLang="zh-CN" b="1" dirty="0"/>
              <a:t>(go-back-n),</a:t>
            </a:r>
            <a:r>
              <a:rPr lang="en-US" altLang="zh-CN" dirty="0"/>
              <a:t> or </a:t>
            </a:r>
            <a:r>
              <a:rPr lang="en-US" altLang="zh-CN" b="1" dirty="0"/>
              <a:t>buffer</a:t>
            </a:r>
            <a:r>
              <a:rPr lang="en-US" altLang="zh-CN" dirty="0"/>
              <a:t> out-of-order frames and send negative acknowledgements for greater bandwidth efficiency (</a:t>
            </a:r>
            <a:r>
              <a:rPr lang="en-US" altLang="zh-CN" b="1" dirty="0"/>
              <a:t>selective</a:t>
            </a:r>
            <a:r>
              <a:rPr lang="en-US" altLang="zh-CN" dirty="0"/>
              <a:t> </a:t>
            </a:r>
            <a:r>
              <a:rPr lang="en-US" altLang="zh-CN" b="1" dirty="0"/>
              <a:t>repeat</a:t>
            </a:r>
            <a:r>
              <a:rPr lang="en-US" altLang="zh-CN" dirty="0"/>
              <a:t> ). </a:t>
            </a:r>
            <a:endParaRPr lang="zh-CN" altLang="zh-CN" sz="1200" dirty="0"/>
          </a:p>
        </p:txBody>
      </p:sp>
      <p:sp>
        <p:nvSpPr>
          <p:cNvPr id="3" name="标题 2">
            <a:extLst>
              <a:ext uri="{FF2B5EF4-FFF2-40B4-BE49-F238E27FC236}">
                <a16:creationId xmlns:a16="http://schemas.microsoft.com/office/drawing/2014/main" id="{6853DE40-9E0A-497D-86BA-AD41B92A0C1C}"/>
              </a:ext>
            </a:extLst>
          </p:cNvPr>
          <p:cNvSpPr>
            <a:spLocks noGrp="1"/>
          </p:cNvSpPr>
          <p:nvPr>
            <p:ph type="title"/>
          </p:nvPr>
        </p:nvSpPr>
        <p:spPr/>
        <p:txBody>
          <a:bodyPr/>
          <a:lstStyle/>
          <a:p>
            <a:r>
              <a:rPr lang="en-US" altLang="zh-CN" dirty="0"/>
              <a:t>Summary (3 of 4)</a:t>
            </a:r>
            <a:endParaRPr lang="zh-CN" altLang="en-US" dirty="0"/>
          </a:p>
        </p:txBody>
      </p:sp>
    </p:spTree>
    <p:extLst>
      <p:ext uri="{BB962C8B-B14F-4D97-AF65-F5344CB8AC3E}">
        <p14:creationId xmlns:p14="http://schemas.microsoft.com/office/powerpoint/2010/main" val="10744745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7C7D6AF-92C8-4741-8767-46E5DA31C6A2}"/>
              </a:ext>
            </a:extLst>
          </p:cNvPr>
          <p:cNvSpPr>
            <a:spLocks noGrp="1"/>
          </p:cNvSpPr>
          <p:nvPr>
            <p:ph type="body" idx="1"/>
          </p:nvPr>
        </p:nvSpPr>
        <p:spPr/>
        <p:txBody>
          <a:bodyPr/>
          <a:lstStyle/>
          <a:p>
            <a:r>
              <a:rPr lang="en-US" altLang="zh-CN" dirty="0"/>
              <a:t>The Internet uses </a:t>
            </a:r>
            <a:r>
              <a:rPr lang="en-US" altLang="zh-CN" b="1" dirty="0"/>
              <a:t>PPP</a:t>
            </a:r>
            <a:r>
              <a:rPr lang="en-US" altLang="zh-CN" dirty="0"/>
              <a:t> as the main data link protocol over point-to-point lines. </a:t>
            </a:r>
            <a:endParaRPr lang="zh-CN" altLang="zh-CN" dirty="0"/>
          </a:p>
          <a:p>
            <a:pPr lvl="1"/>
            <a:r>
              <a:rPr lang="en-US" altLang="zh-CN" dirty="0"/>
              <a:t>It provides a </a:t>
            </a:r>
            <a:r>
              <a:rPr lang="en-US" altLang="zh-CN" b="1" dirty="0"/>
              <a:t>connectionless</a:t>
            </a:r>
            <a:r>
              <a:rPr lang="en-US" altLang="zh-CN" dirty="0"/>
              <a:t> </a:t>
            </a:r>
            <a:r>
              <a:rPr lang="en-US" altLang="zh-CN" b="1" dirty="0"/>
              <a:t>unacknowledged</a:t>
            </a:r>
            <a:r>
              <a:rPr lang="en-US" altLang="zh-CN" dirty="0"/>
              <a:t> service, using flag bytes to delimit frames and a CRC for error detection. </a:t>
            </a:r>
          </a:p>
          <a:p>
            <a:pPr lvl="1"/>
            <a:r>
              <a:rPr lang="en-US" altLang="zh-CN" dirty="0"/>
              <a:t>It is used to carry packets across a range of links, including SONET links in wide area networks and ADSL links for the home. </a:t>
            </a:r>
            <a:endParaRPr lang="zh-CN" altLang="zh-CN" dirty="0"/>
          </a:p>
          <a:p>
            <a:r>
              <a:rPr lang="en-US" altLang="zh-CN" dirty="0"/>
              <a:t>DOCSIS is used when Internet service is provided over the existing cable TV network. </a:t>
            </a:r>
            <a:endParaRPr lang="zh-CN" altLang="zh-CN" dirty="0"/>
          </a:p>
          <a:p>
            <a:endParaRPr lang="zh-CN" altLang="en-US" dirty="0"/>
          </a:p>
        </p:txBody>
      </p:sp>
      <p:sp>
        <p:nvSpPr>
          <p:cNvPr id="3" name="标题 2">
            <a:extLst>
              <a:ext uri="{FF2B5EF4-FFF2-40B4-BE49-F238E27FC236}">
                <a16:creationId xmlns:a16="http://schemas.microsoft.com/office/drawing/2014/main" id="{06431856-1993-4318-9DFD-FDC162D78C27}"/>
              </a:ext>
            </a:extLst>
          </p:cNvPr>
          <p:cNvSpPr>
            <a:spLocks noGrp="1"/>
          </p:cNvSpPr>
          <p:nvPr>
            <p:ph type="title"/>
          </p:nvPr>
        </p:nvSpPr>
        <p:spPr/>
        <p:txBody>
          <a:bodyPr/>
          <a:lstStyle/>
          <a:p>
            <a:r>
              <a:rPr lang="en-US" altLang="zh-CN" dirty="0"/>
              <a:t>Summary (4 of 4)</a:t>
            </a:r>
            <a:endParaRPr lang="zh-CN" altLang="en-US" dirty="0"/>
          </a:p>
        </p:txBody>
      </p:sp>
    </p:spTree>
    <p:extLst>
      <p:ext uri="{BB962C8B-B14F-4D97-AF65-F5344CB8AC3E}">
        <p14:creationId xmlns:p14="http://schemas.microsoft.com/office/powerpoint/2010/main" val="19360909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Control</a:t>
            </a:r>
          </a:p>
        </p:txBody>
      </p:sp>
      <p:sp>
        <p:nvSpPr>
          <p:cNvPr id="3" name="Text Placeholder 2"/>
          <p:cNvSpPr>
            <a:spLocks noGrp="1"/>
          </p:cNvSpPr>
          <p:nvPr>
            <p:ph type="body" idx="1"/>
          </p:nvPr>
        </p:nvSpPr>
        <p:spPr/>
        <p:txBody>
          <a:bodyPr/>
          <a:lstStyle/>
          <a:p>
            <a:r>
              <a:rPr lang="en-US" dirty="0"/>
              <a:t>Ensuring all frames are eventually delivered:</a:t>
            </a:r>
          </a:p>
          <a:p>
            <a:pPr lvl="1"/>
            <a:r>
              <a:rPr lang="en-US" dirty="0"/>
              <a:t>To the network layer at the destination</a:t>
            </a:r>
          </a:p>
          <a:p>
            <a:pPr lvl="1"/>
            <a:r>
              <a:rPr lang="en-US" dirty="0"/>
              <a:t>In the proper order</a:t>
            </a:r>
          </a:p>
          <a:p>
            <a:r>
              <a:rPr lang="en-US" dirty="0"/>
              <a:t>Ensures reliable, connection-oriented service</a:t>
            </a:r>
          </a:p>
          <a:p>
            <a:r>
              <a:rPr lang="en-US" dirty="0"/>
              <a:t>Requires acknowledgement frames and timers</a:t>
            </a:r>
          </a:p>
        </p:txBody>
      </p:sp>
      <p:sp>
        <p:nvSpPr>
          <p:cNvPr id="4" name="文本框 3">
            <a:extLst>
              <a:ext uri="{FF2B5EF4-FFF2-40B4-BE49-F238E27FC236}">
                <a16:creationId xmlns:a16="http://schemas.microsoft.com/office/drawing/2014/main" id="{CC8E8779-3CB5-4F93-BD7D-8FE3E4FF48E4}"/>
              </a:ext>
            </a:extLst>
          </p:cNvPr>
          <p:cNvSpPr txBox="1"/>
          <p:nvPr/>
        </p:nvSpPr>
        <p:spPr>
          <a:xfrm>
            <a:off x="2896566" y="4322895"/>
            <a:ext cx="2462512" cy="923330"/>
          </a:xfrm>
          <a:prstGeom prst="rect">
            <a:avLst/>
          </a:prstGeom>
          <a:noFill/>
        </p:spPr>
        <p:txBody>
          <a:bodyPr wrap="square" rtlCol="0">
            <a:spAutoFit/>
          </a:bodyPr>
          <a:lstStyle/>
          <a:p>
            <a:r>
              <a:rPr lang="en-US" altLang="zh-CN" sz="1800" b="1" dirty="0">
                <a:solidFill>
                  <a:srgbClr val="007CA3"/>
                </a:solidFill>
              </a:rPr>
              <a:t>Error detection </a:t>
            </a:r>
          </a:p>
          <a:p>
            <a:r>
              <a:rPr lang="en-US" altLang="zh-CN" sz="1800" b="1" dirty="0">
                <a:solidFill>
                  <a:srgbClr val="007CA3"/>
                </a:solidFill>
              </a:rPr>
              <a:t>Acknowledgement</a:t>
            </a:r>
          </a:p>
          <a:p>
            <a:r>
              <a:rPr lang="en-US" altLang="zh-CN" sz="1800" b="1" dirty="0">
                <a:solidFill>
                  <a:srgbClr val="007CA3"/>
                </a:solidFill>
              </a:rPr>
              <a:t>Retransmission</a:t>
            </a:r>
          </a:p>
        </p:txBody>
      </p:sp>
    </p:spTree>
    <p:extLst>
      <p:ext uri="{BB962C8B-B14F-4D97-AF65-F5344CB8AC3E}">
        <p14:creationId xmlns:p14="http://schemas.microsoft.com/office/powerpoint/2010/main" val="942578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a:t>
            </a:r>
          </a:p>
        </p:txBody>
      </p:sp>
      <p:sp>
        <p:nvSpPr>
          <p:cNvPr id="3" name="Text Placeholder 2"/>
          <p:cNvSpPr>
            <a:spLocks noGrp="1"/>
          </p:cNvSpPr>
          <p:nvPr>
            <p:ph type="body" idx="1"/>
          </p:nvPr>
        </p:nvSpPr>
        <p:spPr/>
        <p:txBody>
          <a:bodyPr/>
          <a:lstStyle/>
          <a:p>
            <a:r>
              <a:rPr lang="en-US" dirty="0"/>
              <a:t>Controlling the sending of transmission frames at a faster pace than they can be accepted</a:t>
            </a:r>
          </a:p>
          <a:p>
            <a:r>
              <a:rPr lang="en-US" dirty="0"/>
              <a:t>Feedback-based flow control</a:t>
            </a:r>
          </a:p>
          <a:p>
            <a:pPr lvl="1"/>
            <a:r>
              <a:rPr lang="en-US" dirty="0"/>
              <a:t>Receiver sends back information to the sender giving it permission to send more data</a:t>
            </a:r>
          </a:p>
          <a:p>
            <a:pPr lvl="1"/>
            <a:r>
              <a:rPr lang="en-US" dirty="0"/>
              <a:t>Or receiver tells the sender how the receiver is doing</a:t>
            </a:r>
          </a:p>
          <a:p>
            <a:r>
              <a:rPr lang="en-US" dirty="0"/>
              <a:t>Rate-based flow control</a:t>
            </a:r>
          </a:p>
          <a:p>
            <a:pPr lvl="1"/>
            <a:r>
              <a:rPr lang="en-US" dirty="0"/>
              <a:t>Protocol has a built-in mechanism</a:t>
            </a:r>
          </a:p>
          <a:p>
            <a:pPr lvl="1"/>
            <a:r>
              <a:rPr lang="en-US" dirty="0"/>
              <a:t>Mechanism limits the rate at which senders may transmit data</a:t>
            </a:r>
          </a:p>
          <a:p>
            <a:pPr lvl="1"/>
            <a:r>
              <a:rPr lang="en-US" dirty="0"/>
              <a:t>No feedback from the receiver is necessary</a:t>
            </a:r>
          </a:p>
        </p:txBody>
      </p:sp>
      <p:sp>
        <p:nvSpPr>
          <p:cNvPr id="4" name="矩形 3">
            <a:extLst>
              <a:ext uri="{FF2B5EF4-FFF2-40B4-BE49-F238E27FC236}">
                <a16:creationId xmlns:a16="http://schemas.microsoft.com/office/drawing/2014/main" id="{457FE846-2FF5-426F-8C69-0B73B3F32DFD}"/>
              </a:ext>
            </a:extLst>
          </p:cNvPr>
          <p:cNvSpPr/>
          <p:nvPr/>
        </p:nvSpPr>
        <p:spPr>
          <a:xfrm>
            <a:off x="1494611" y="5941497"/>
            <a:ext cx="6746563" cy="369332"/>
          </a:xfrm>
          <a:prstGeom prst="rect">
            <a:avLst/>
          </a:prstGeom>
        </p:spPr>
        <p:txBody>
          <a:bodyPr wrap="square">
            <a:spAutoFit/>
          </a:bodyPr>
          <a:lstStyle/>
          <a:p>
            <a:r>
              <a:rPr lang="en-US" altLang="zh-CN" sz="1800" dirty="0">
                <a:ea typeface="宋体" panose="02010600030101010101" pitchFamily="2" charset="-122"/>
              </a:rPr>
              <a:t>Flow control is a topic in the Link and Transport layers.</a:t>
            </a:r>
          </a:p>
        </p:txBody>
      </p:sp>
    </p:spTree>
    <p:extLst>
      <p:ext uri="{BB962C8B-B14F-4D97-AF65-F5344CB8AC3E}">
        <p14:creationId xmlns:p14="http://schemas.microsoft.com/office/powerpoint/2010/main" val="1305799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a:defRPr/>
            </a:pPr>
            <a:r>
              <a:rPr lang="en-US" dirty="0"/>
              <a:t>Data Link Layer Design Issues</a:t>
            </a:r>
          </a:p>
          <a:p>
            <a:pPr>
              <a:defRPr/>
            </a:pPr>
            <a:r>
              <a:rPr lang="en-US" dirty="0"/>
              <a:t>Error Detection and Correction</a:t>
            </a:r>
          </a:p>
          <a:p>
            <a:pPr>
              <a:defRPr/>
            </a:pPr>
            <a:r>
              <a:rPr lang="en-US" dirty="0"/>
              <a:t>Elementary Data Link Protocols</a:t>
            </a:r>
          </a:p>
          <a:p>
            <a:pPr>
              <a:defRPr/>
            </a:pPr>
            <a:r>
              <a:rPr lang="en-US" dirty="0"/>
              <a:t>Improving Efficiency</a:t>
            </a:r>
          </a:p>
          <a:p>
            <a:pPr>
              <a:defRPr/>
            </a:pPr>
            <a:r>
              <a:rPr lang="en-US" dirty="0"/>
              <a:t>Data Link Protocols in Practice</a:t>
            </a:r>
          </a:p>
          <a:p>
            <a:pPr>
              <a:defRPr/>
            </a:pPr>
            <a:r>
              <a:rPr lang="en-US" dirty="0"/>
              <a:t>Summary</a:t>
            </a:r>
          </a:p>
          <a:p>
            <a:pPr>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Data Link</a:t>
            </a:r>
            <a:r>
              <a:rPr lang="en-US" altLang="zh-CN" dirty="0">
                <a:ea typeface="宋体" panose="02010600030101010101" pitchFamily="2" charset="-122"/>
              </a:rPr>
              <a:t> 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3</a:t>
            </a:r>
            <a:endParaRPr lang="en-US" altLang="zh-CN" dirty="0">
              <a:ea typeface="宋体" panose="02010600030101010101" pitchFamily="2" charset="-122"/>
            </a:endParaRPr>
          </a:p>
        </p:txBody>
      </p:sp>
    </p:spTree>
    <p:extLst>
      <p:ext uri="{BB962C8B-B14F-4D97-AF65-F5344CB8AC3E}">
        <p14:creationId xmlns:p14="http://schemas.microsoft.com/office/powerpoint/2010/main" val="390610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p:txBody>
          <a:bodyPr/>
          <a:lstStyle/>
          <a:p>
            <a:pPr marL="342900" indent="-342900">
              <a:buFont typeface="Arial" panose="020B0604020202020204" pitchFamily="34" charset="0"/>
              <a:buChar char="•"/>
            </a:pPr>
            <a:r>
              <a:rPr lang="en-US" altLang="zh-CN" b="1" i="1" dirty="0">
                <a:solidFill>
                  <a:srgbClr val="0000FF"/>
                </a:solidFill>
              </a:rPr>
              <a:t>Single-bit error </a:t>
            </a:r>
            <a:r>
              <a:rPr lang="en-US" altLang="zh-CN" dirty="0"/>
              <a:t>means that only 1 bit of a given data unit (such as a byte, character, or packet) is changed from 1 to 0 or from 0 to 1. </a:t>
            </a:r>
          </a:p>
          <a:p>
            <a:pPr marL="342900" indent="-342900">
              <a:buFont typeface="Arial" panose="020B0604020202020204" pitchFamily="34" charset="0"/>
              <a:buChar char="•"/>
            </a:pPr>
            <a:r>
              <a:rPr lang="en-US" altLang="zh-CN" b="1" i="1" dirty="0">
                <a:solidFill>
                  <a:srgbClr val="0000FF"/>
                </a:solidFill>
              </a:rPr>
              <a:t>Burst error </a:t>
            </a:r>
            <a:r>
              <a:rPr lang="en-US" altLang="zh-CN" dirty="0"/>
              <a:t>means that 2 or more bits in the data unit have changed from 1 to 0 or from 0 to 1.</a:t>
            </a:r>
            <a:endParaRPr lang="zh-CN" altLang="en-US" dirty="0"/>
          </a:p>
        </p:txBody>
      </p:sp>
      <p:sp>
        <p:nvSpPr>
          <p:cNvPr id="2" name="标题 1"/>
          <p:cNvSpPr>
            <a:spLocks noGrp="1"/>
          </p:cNvSpPr>
          <p:nvPr>
            <p:ph type="title"/>
          </p:nvPr>
        </p:nvSpPr>
        <p:spPr/>
        <p:txBody>
          <a:bodyPr/>
          <a:lstStyle/>
          <a:p>
            <a:r>
              <a:rPr lang="en-US" altLang="zh-CN" dirty="0"/>
              <a:t>Type of Errors</a:t>
            </a:r>
            <a:endParaRPr lang="zh-CN"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11" y="4717803"/>
            <a:ext cx="3308350" cy="145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8424" y="4218481"/>
            <a:ext cx="5083175" cy="199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2987BBE-BDA7-4926-B505-A8F92545CF07}"/>
              </a:ext>
            </a:extLst>
          </p:cNvPr>
          <p:cNvSpPr>
            <a:spLocks noGrp="1"/>
          </p:cNvSpPr>
          <p:nvPr>
            <p:ph type="body" idx="1"/>
          </p:nvPr>
        </p:nvSpPr>
        <p:spPr/>
        <p:txBody>
          <a:bodyPr/>
          <a:lstStyle/>
          <a:p>
            <a:endParaRPr lang="zh-CN" altLang="en-US" dirty="0"/>
          </a:p>
        </p:txBody>
      </p:sp>
      <p:sp>
        <p:nvSpPr>
          <p:cNvPr id="3" name="标题 2">
            <a:extLst>
              <a:ext uri="{FF2B5EF4-FFF2-40B4-BE49-F238E27FC236}">
                <a16:creationId xmlns:a16="http://schemas.microsoft.com/office/drawing/2014/main" id="{F408F07B-99EA-438A-9071-FF11A8924B8B}"/>
              </a:ext>
            </a:extLst>
          </p:cNvPr>
          <p:cNvSpPr>
            <a:spLocks noGrp="1"/>
          </p:cNvSpPr>
          <p:nvPr>
            <p:ph type="title"/>
          </p:nvPr>
        </p:nvSpPr>
        <p:spPr/>
        <p:txBody>
          <a:bodyPr/>
          <a:lstStyle/>
          <a:p>
            <a:endParaRPr lang="zh-CN" altLang="en-US"/>
          </a:p>
        </p:txBody>
      </p:sp>
      <p:pic>
        <p:nvPicPr>
          <p:cNvPr id="4" name="Picture 8">
            <a:extLst>
              <a:ext uri="{FF2B5EF4-FFF2-40B4-BE49-F238E27FC236}">
                <a16:creationId xmlns:a16="http://schemas.microsoft.com/office/drawing/2014/main" id="{FA973E75-B35C-4A33-8D38-704C7F83B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92" y="215371"/>
            <a:ext cx="5673725" cy="602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71828752-E074-4DE8-939B-95BBB4E9F578}"/>
              </a:ext>
            </a:extLst>
          </p:cNvPr>
          <p:cNvSpPr/>
          <p:nvPr/>
        </p:nvSpPr>
        <p:spPr>
          <a:xfrm>
            <a:off x="5003394" y="938480"/>
            <a:ext cx="3770498" cy="1477328"/>
          </a:xfrm>
          <a:prstGeom prst="rect">
            <a:avLst/>
          </a:prstGeom>
        </p:spPr>
        <p:txBody>
          <a:bodyPr wrap="square">
            <a:spAutoFit/>
          </a:bodyPr>
          <a:lstStyle/>
          <a:p>
            <a:pPr marL="285750" indent="-285750">
              <a:buFont typeface="Arial" panose="020B0604020202020204" pitchFamily="34" charset="0"/>
              <a:buChar char="•"/>
            </a:pPr>
            <a:r>
              <a:rPr lang="en-US" altLang="zh-CN" sz="1800" dirty="0">
                <a:ea typeface="宋体" panose="02010600030101010101" pitchFamily="2" charset="-122"/>
              </a:rPr>
              <a:t>Responsible for delivering frames of information over a single link</a:t>
            </a:r>
          </a:p>
          <a:p>
            <a:pPr marL="285750" indent="-285750">
              <a:buFont typeface="Arial" panose="020B0604020202020204" pitchFamily="34" charset="0"/>
              <a:buChar char="•"/>
            </a:pPr>
            <a:r>
              <a:rPr lang="en-US" altLang="zh-CN" sz="1800" dirty="0">
                <a:ea typeface="宋体" panose="02010600030101010101" pitchFamily="2" charset="-122"/>
              </a:rPr>
              <a:t>Handles transmission errors and regulates the flow of data</a:t>
            </a:r>
          </a:p>
        </p:txBody>
      </p:sp>
    </p:spTree>
    <p:extLst>
      <p:ext uri="{BB962C8B-B14F-4D97-AF65-F5344CB8AC3E}">
        <p14:creationId xmlns:p14="http://schemas.microsoft.com/office/powerpoint/2010/main" val="815064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Content Placeholder 3"/>
          <p:cNvSpPr>
            <a:spLocks noGrp="1"/>
          </p:cNvSpPr>
          <p:nvPr>
            <p:ph type="body" idx="1"/>
          </p:nvPr>
        </p:nvSpPr>
        <p:spPr/>
        <p:txBody>
          <a:bodyPr/>
          <a:lstStyle/>
          <a:p>
            <a:pPr marL="101600" indent="0">
              <a:lnSpc>
                <a:spcPct val="90000"/>
              </a:lnSpc>
              <a:buNone/>
            </a:pPr>
            <a:r>
              <a:rPr lang="en-US" altLang="zh-CN" dirty="0">
                <a:ea typeface="宋体" panose="02010600030101010101" pitchFamily="2" charset="-122"/>
              </a:rPr>
              <a:t>Error codes add structured redundancy to data so  errors can be either detected, or corrected.</a:t>
            </a:r>
          </a:p>
          <a:p>
            <a:pPr marL="101600" indent="0">
              <a:lnSpc>
                <a:spcPct val="90000"/>
              </a:lnSpc>
              <a:buNone/>
            </a:pPr>
            <a:r>
              <a:rPr lang="en-US" altLang="zh-CN" dirty="0">
                <a:ea typeface="宋体" panose="02010600030101010101" pitchFamily="2" charset="-122"/>
              </a:rPr>
              <a:t>The correction of errors is more difficult than the detection. </a:t>
            </a:r>
          </a:p>
          <a:p>
            <a:pPr marL="342900" indent="-342900">
              <a:lnSpc>
                <a:spcPct val="90000"/>
              </a:lnSpc>
              <a:buFont typeface="Arial" panose="020B0604020202020204" pitchFamily="34" charset="0"/>
              <a:buChar char="•"/>
            </a:pPr>
            <a:r>
              <a:rPr lang="en-US" altLang="zh-CN" dirty="0">
                <a:ea typeface="宋体" panose="02010600030101010101" pitchFamily="2" charset="-122"/>
              </a:rPr>
              <a:t>In </a:t>
            </a:r>
            <a:r>
              <a:rPr lang="en-US" altLang="zh-CN" b="1" dirty="0">
                <a:solidFill>
                  <a:srgbClr val="007CA3"/>
                </a:solidFill>
                <a:ea typeface="宋体" panose="02010600030101010101" pitchFamily="2" charset="-122"/>
              </a:rPr>
              <a:t>error detection</a:t>
            </a:r>
            <a:r>
              <a:rPr lang="en-US" altLang="zh-CN" dirty="0">
                <a:ea typeface="宋体" panose="02010600030101010101" pitchFamily="2" charset="-122"/>
              </a:rPr>
              <a:t>, we are only looking to see </a:t>
            </a:r>
            <a:r>
              <a:rPr lang="en-US" altLang="zh-CN" b="1" i="1" dirty="0">
                <a:solidFill>
                  <a:srgbClr val="0000FF"/>
                </a:solidFill>
                <a:ea typeface="宋体" panose="02010600030101010101" pitchFamily="2" charset="-122"/>
              </a:rPr>
              <a:t>if any error has occurred</a:t>
            </a:r>
            <a:r>
              <a:rPr lang="en-US" altLang="zh-CN" dirty="0">
                <a:ea typeface="宋体" panose="02010600030101010101" pitchFamily="2" charset="-122"/>
              </a:rPr>
              <a:t>. The answer is a simple yes or no. We are not even interested in the number of corrupted bits. A single-bit error is the same for us as a burst error.</a:t>
            </a:r>
          </a:p>
          <a:p>
            <a:pPr marL="342900" indent="-342900">
              <a:lnSpc>
                <a:spcPct val="90000"/>
              </a:lnSpc>
              <a:buFont typeface="Arial" panose="020B0604020202020204" pitchFamily="34" charset="0"/>
              <a:buChar char="•"/>
            </a:pPr>
            <a:r>
              <a:rPr lang="en-US" altLang="zh-CN" dirty="0">
                <a:ea typeface="宋体" panose="02010600030101010101" pitchFamily="2" charset="-122"/>
              </a:rPr>
              <a:t>In </a:t>
            </a:r>
            <a:r>
              <a:rPr lang="en-US" altLang="zh-CN" b="1" dirty="0">
                <a:solidFill>
                  <a:srgbClr val="007CA3"/>
                </a:solidFill>
                <a:ea typeface="宋体" panose="02010600030101010101" pitchFamily="2" charset="-122"/>
              </a:rPr>
              <a:t>error correction</a:t>
            </a:r>
            <a:r>
              <a:rPr lang="en-US" altLang="zh-CN" dirty="0">
                <a:ea typeface="宋体" panose="02010600030101010101" pitchFamily="2" charset="-122"/>
              </a:rPr>
              <a:t>, we need to know</a:t>
            </a:r>
            <a:r>
              <a:rPr lang="en-US" altLang="zh-CN" dirty="0">
                <a:solidFill>
                  <a:srgbClr val="0000FF"/>
                </a:solidFill>
                <a:ea typeface="宋体" panose="02010600030101010101" pitchFamily="2" charset="-122"/>
              </a:rPr>
              <a:t> </a:t>
            </a:r>
            <a:r>
              <a:rPr lang="en-US" altLang="zh-CN" b="1" i="1" dirty="0">
                <a:solidFill>
                  <a:srgbClr val="0000FF"/>
                </a:solidFill>
                <a:ea typeface="宋体" panose="02010600030101010101" pitchFamily="2" charset="-122"/>
              </a:rPr>
              <a:t>the exact number of bits that are corrupted and</a:t>
            </a:r>
            <a:r>
              <a:rPr lang="en-US" altLang="zh-CN" dirty="0">
                <a:ea typeface="宋体" panose="02010600030101010101" pitchFamily="2" charset="-122"/>
              </a:rPr>
              <a:t>, more importantly, </a:t>
            </a:r>
            <a:r>
              <a:rPr lang="en-US" altLang="zh-CN" b="1" i="1" dirty="0">
                <a:solidFill>
                  <a:srgbClr val="0000FF"/>
                </a:solidFill>
                <a:ea typeface="宋体" panose="02010600030101010101" pitchFamily="2" charset="-122"/>
              </a:rPr>
              <a:t>their location in the message</a:t>
            </a:r>
            <a:r>
              <a:rPr lang="en-US" altLang="zh-CN" dirty="0">
                <a:ea typeface="宋体" panose="02010600030101010101" pitchFamily="2" charset="-122"/>
              </a:rPr>
              <a:t>.</a:t>
            </a:r>
          </a:p>
          <a:p>
            <a:pPr>
              <a:lnSpc>
                <a:spcPct val="90000"/>
              </a:lnSpc>
            </a:pPr>
            <a:endParaRPr lang="en-US" altLang="zh-CN" dirty="0">
              <a:ea typeface="宋体" panose="02010600030101010101" pitchFamily="2" charset="-122"/>
            </a:endParaRPr>
          </a:p>
          <a:p>
            <a:pPr>
              <a:lnSpc>
                <a:spcPct val="90000"/>
              </a:lnSpc>
            </a:pPr>
            <a:endParaRPr lang="en-US" altLang="zh-CN" dirty="0">
              <a:ea typeface="宋体" panose="02010600030101010101" pitchFamily="2" charset="-122"/>
            </a:endParaRPr>
          </a:p>
          <a:p>
            <a:pPr lvl="2">
              <a:lnSpc>
                <a:spcPct val="90000"/>
              </a:lnSpc>
            </a:pPr>
            <a:endParaRPr lang="en-US" altLang="zh-CN" dirty="0">
              <a:ea typeface="宋体" panose="02010600030101010101" pitchFamily="2" charset="-122"/>
            </a:endParaRPr>
          </a:p>
        </p:txBody>
      </p:sp>
      <p:sp>
        <p:nvSpPr>
          <p:cNvPr id="28674" name="Title 1"/>
          <p:cNvSpPr>
            <a:spLocks noGrp="1"/>
          </p:cNvSpPr>
          <p:nvPr>
            <p:ph type="title"/>
          </p:nvPr>
        </p:nvSpPr>
        <p:spPr/>
        <p:txBody>
          <a:bodyPr/>
          <a:lstStyle/>
          <a:p>
            <a:r>
              <a:rPr lang="en-US" altLang="zh-CN">
                <a:ea typeface="宋体" panose="02010600030101010101" pitchFamily="2" charset="-122"/>
              </a:rPr>
              <a:t>Error Detection and Correction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700" name="Content Placeholder 3"/>
              <p:cNvSpPr>
                <a:spLocks noGrp="1"/>
              </p:cNvSpPr>
              <p:nvPr>
                <p:ph type="body" idx="1"/>
              </p:nvPr>
            </p:nvSpPr>
            <p:spPr>
              <a:xfrm>
                <a:off x="457200" y="1600200"/>
                <a:ext cx="7992319" cy="4525963"/>
              </a:xfrm>
            </p:spPr>
            <p:txBody>
              <a:bodyPr/>
              <a:lstStyle/>
              <a:p>
                <a:r>
                  <a:rPr lang="en-US" altLang="zh-CN" sz="2000" dirty="0">
                    <a:ea typeface="宋体" panose="02010600030101010101" pitchFamily="2" charset="-122"/>
                  </a:rPr>
                  <a:t>Code turns data of m bits into codewords of  n bits</a:t>
                </a:r>
              </a:p>
              <a:p>
                <a:pPr lvl="1"/>
                <a:r>
                  <a:rPr lang="en-US" altLang="zh-CN" sz="1800" dirty="0">
                    <a:ea typeface="宋体" panose="02010600030101010101" pitchFamily="2" charset="-122"/>
                  </a:rPr>
                  <a:t>n = m + r, </a:t>
                </a:r>
                <a:r>
                  <a:rPr lang="en-US" altLang="zh-CN" sz="1800" b="1" dirty="0">
                    <a:solidFill>
                      <a:srgbClr val="0000FF"/>
                    </a:solidFill>
                    <a:ea typeface="宋体" panose="02010600030101010101" pitchFamily="2" charset="-122"/>
                  </a:rPr>
                  <a:t>m</a:t>
                </a:r>
                <a:r>
                  <a:rPr lang="en-US" altLang="zh-CN" sz="1800" dirty="0">
                    <a:ea typeface="宋体" panose="02010600030101010101" pitchFamily="2" charset="-122"/>
                  </a:rPr>
                  <a:t> data bits and </a:t>
                </a:r>
                <a:r>
                  <a:rPr lang="en-US" altLang="zh-CN" sz="1800" b="1" dirty="0">
                    <a:solidFill>
                      <a:srgbClr val="0000FF"/>
                    </a:solidFill>
                    <a:ea typeface="宋体" panose="02010600030101010101" pitchFamily="2" charset="-122"/>
                  </a:rPr>
                  <a:t>r</a:t>
                </a:r>
                <a:r>
                  <a:rPr lang="en-US" altLang="zh-CN" sz="1800" dirty="0">
                    <a:ea typeface="宋体" panose="02010600030101010101" pitchFamily="2" charset="-122"/>
                  </a:rPr>
                  <a:t> redundant check bits.</a:t>
                </a:r>
              </a:p>
              <a:p>
                <a:r>
                  <a:rPr lang="en-US" altLang="zh-CN" sz="2000" u="sng" dirty="0">
                    <a:ea typeface="宋体" panose="02010600030101010101" pitchFamily="2" charset="-122"/>
                  </a:rPr>
                  <a:t>Hamming distance</a:t>
                </a:r>
                <a:r>
                  <a:rPr lang="en-US" altLang="zh-CN" sz="2000" dirty="0">
                    <a:ea typeface="宋体" panose="02010600030101010101" pitchFamily="2" charset="-122"/>
                  </a:rPr>
                  <a:t> is the minimum bit flips to turn one valid codeword into any other valid one. </a:t>
                </a:r>
              </a:p>
              <a:p>
                <a:r>
                  <a:rPr lang="en-US" altLang="zh-CN" sz="2000" u="sng" dirty="0">
                    <a:ea typeface="宋体" panose="02010600030101010101" pitchFamily="2" charset="-122"/>
                  </a:rPr>
                  <a:t>Hamming distance of a code</a:t>
                </a:r>
                <a:r>
                  <a:rPr lang="en-US" altLang="zh-CN" sz="2000" dirty="0">
                    <a:ea typeface="宋体" panose="02010600030101010101" pitchFamily="2" charset="-122"/>
                  </a:rPr>
                  <a:t> is the minimum distance between any pair of valid codewords.</a:t>
                </a:r>
              </a:p>
              <a:p>
                <a:pPr lvl="1"/>
                <a:r>
                  <a:rPr lang="en-US" altLang="zh-CN" sz="1800" dirty="0">
                    <a:ea typeface="宋体" panose="02010600030101010101" pitchFamily="2" charset="-122"/>
                  </a:rPr>
                  <a:t>Example with 4 codewords of 10 bits (m=2, r=8): 0000000000, 0000011111, 1111100000, and 1111111111 </a:t>
                </a:r>
              </a:p>
              <a:p>
                <a:pPr lvl="1"/>
                <a:r>
                  <a:rPr lang="en-US" altLang="zh-CN" sz="1800" dirty="0">
                    <a:ea typeface="宋体" panose="02010600030101010101" pitchFamily="2" charset="-122"/>
                  </a:rPr>
                  <a:t>Hamming distance is 5</a:t>
                </a:r>
              </a:p>
              <a:p>
                <a:pPr eaLnBrk="1" hangingPunct="1">
                  <a:spcBef>
                    <a:spcPct val="0"/>
                  </a:spcBef>
                </a:pPr>
                <a:r>
                  <a:rPr lang="en-US" altLang="zh-CN" sz="2000" dirty="0">
                    <a:ea typeface="宋体" panose="02010600030101010101" pitchFamily="2" charset="-122"/>
                  </a:rPr>
                  <a:t>Bounds for a code with a minimum hamming distance </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rPr>
                        </m:ctrlPr>
                      </m:sSubPr>
                      <m:e>
                        <m:r>
                          <a:rPr lang="en-US" altLang="zh-CN" sz="2000" i="1">
                            <a:latin typeface="Cambria Math" panose="02040503050406030204" pitchFamily="18" charset="0"/>
                            <a:ea typeface="宋体" panose="02010600030101010101" pitchFamily="2" charset="-122"/>
                          </a:rPr>
                          <m:t>𝑑</m:t>
                        </m:r>
                      </m:e>
                      <m:sub>
                        <m:r>
                          <a:rPr lang="en-US" altLang="zh-CN" sz="2000" i="1">
                            <a:latin typeface="Cambria Math" panose="02040503050406030204" pitchFamily="18" charset="0"/>
                            <a:ea typeface="宋体" panose="02010600030101010101" pitchFamily="2" charset="-122"/>
                          </a:rPr>
                          <m:t>𝑚𝑖𝑛</m:t>
                        </m:r>
                      </m:sub>
                    </m:sSub>
                  </m:oMath>
                </a14:m>
                <a:r>
                  <a:rPr lang="en-US" altLang="zh-CN" sz="2000" dirty="0">
                    <a:ea typeface="宋体" panose="02010600030101010101" pitchFamily="2" charset="-122"/>
                  </a:rPr>
                  <a:t>:</a:t>
                </a:r>
              </a:p>
              <a:p>
                <a:pPr lvl="1"/>
                <a14:m>
                  <m:oMath xmlns:m="http://schemas.openxmlformats.org/officeDocument/2006/math">
                    <m:sSub>
                      <m:sSubPr>
                        <m:ctrlPr>
                          <a:rPr lang="en-US" altLang="zh-CN" sz="1800" i="1">
                            <a:latin typeface="Cambria Math" panose="02040503050406030204" pitchFamily="18" charset="0"/>
                            <a:ea typeface="宋体" panose="02010600030101010101" pitchFamily="2" charset="-122"/>
                          </a:rPr>
                        </m:ctrlPr>
                      </m:sSubPr>
                      <m:e>
                        <m:r>
                          <a:rPr lang="en-US" altLang="zh-CN" sz="1800" i="1">
                            <a:latin typeface="Cambria Math" panose="02040503050406030204" pitchFamily="18" charset="0"/>
                            <a:ea typeface="宋体" panose="02010600030101010101" pitchFamily="2" charset="-122"/>
                          </a:rPr>
                          <m:t>𝑑</m:t>
                        </m:r>
                      </m:e>
                      <m:sub>
                        <m:r>
                          <a:rPr lang="en-US" altLang="zh-CN" sz="1800" i="1">
                            <a:latin typeface="Cambria Math" panose="02040503050406030204" pitchFamily="18" charset="0"/>
                            <a:ea typeface="宋体" panose="02010600030101010101" pitchFamily="2" charset="-122"/>
                          </a:rPr>
                          <m:t>𝑚𝑖𝑛</m:t>
                        </m:r>
                      </m:sub>
                    </m:sSub>
                    <m:r>
                      <a:rPr lang="en-US" altLang="zh-CN" sz="1800" i="1">
                        <a:latin typeface="Cambria Math" panose="02040503050406030204" pitchFamily="18" charset="0"/>
                        <a:ea typeface="Cambria Math" panose="02040503050406030204" pitchFamily="18" charset="0"/>
                      </a:rPr>
                      <m:t>≥2</m:t>
                    </m:r>
                    <m:r>
                      <a:rPr lang="en-US" altLang="zh-CN" sz="1800" i="1">
                        <a:latin typeface="Cambria Math" panose="02040503050406030204" pitchFamily="18" charset="0"/>
                        <a:ea typeface="Cambria Math" panose="02040503050406030204" pitchFamily="18" charset="0"/>
                      </a:rPr>
                      <m:t>𝑑</m:t>
                    </m:r>
                    <m:r>
                      <a:rPr lang="en-US" altLang="zh-CN" sz="1800" i="1">
                        <a:latin typeface="Cambria Math" panose="02040503050406030204" pitchFamily="18" charset="0"/>
                        <a:ea typeface="Cambria Math" panose="02040503050406030204" pitchFamily="18" charset="0"/>
                      </a:rPr>
                      <m:t>+1</m:t>
                    </m:r>
                  </m:oMath>
                </a14:m>
                <a:r>
                  <a:rPr lang="en-US" altLang="zh-CN" sz="1800" dirty="0">
                    <a:ea typeface="宋体" panose="02010600030101010101" pitchFamily="2" charset="-122"/>
                  </a:rPr>
                  <a:t> – can correct </a:t>
                </a:r>
                <a14:m>
                  <m:oMath xmlns:m="http://schemas.openxmlformats.org/officeDocument/2006/math">
                    <m:r>
                      <a:rPr lang="en-US" altLang="zh-CN" sz="1800" i="1">
                        <a:latin typeface="Cambria Math" panose="02040503050406030204" pitchFamily="18" charset="0"/>
                        <a:ea typeface="Cambria Math" panose="02040503050406030204" pitchFamily="18" charset="0"/>
                      </a:rPr>
                      <m:t>𝑑</m:t>
                    </m:r>
                  </m:oMath>
                </a14:m>
                <a:r>
                  <a:rPr lang="en-US" altLang="zh-CN" sz="1800" dirty="0">
                    <a:ea typeface="宋体" panose="02010600030101010101" pitchFamily="2" charset="-122"/>
                  </a:rPr>
                  <a:t> errors</a:t>
                </a:r>
              </a:p>
              <a:p>
                <a:pPr lvl="1"/>
                <a14:m>
                  <m:oMath xmlns:m="http://schemas.openxmlformats.org/officeDocument/2006/math">
                    <m:sSub>
                      <m:sSubPr>
                        <m:ctrlPr>
                          <a:rPr lang="en-US" altLang="zh-CN" sz="1800" i="1">
                            <a:latin typeface="Cambria Math" panose="02040503050406030204" pitchFamily="18" charset="0"/>
                            <a:ea typeface="宋体" panose="02010600030101010101" pitchFamily="2" charset="-122"/>
                          </a:rPr>
                        </m:ctrlPr>
                      </m:sSubPr>
                      <m:e>
                        <m:r>
                          <a:rPr lang="en-US" altLang="zh-CN" sz="1800" i="1">
                            <a:latin typeface="Cambria Math" panose="02040503050406030204" pitchFamily="18" charset="0"/>
                            <a:ea typeface="宋体" panose="02010600030101010101" pitchFamily="2" charset="-122"/>
                          </a:rPr>
                          <m:t>𝑑</m:t>
                        </m:r>
                      </m:e>
                      <m:sub>
                        <m:r>
                          <a:rPr lang="en-US" altLang="zh-CN" sz="1800" i="1">
                            <a:latin typeface="Cambria Math" panose="02040503050406030204" pitchFamily="18" charset="0"/>
                            <a:ea typeface="宋体" panose="02010600030101010101" pitchFamily="2" charset="-122"/>
                          </a:rPr>
                          <m:t>𝑚𝑖𝑛</m:t>
                        </m:r>
                      </m:sub>
                    </m:sSub>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𝑑</m:t>
                    </m:r>
                    <m:r>
                      <a:rPr lang="en-US" altLang="zh-CN" sz="1800" i="1">
                        <a:latin typeface="Cambria Math" panose="02040503050406030204" pitchFamily="18" charset="0"/>
                        <a:ea typeface="Cambria Math" panose="02040503050406030204" pitchFamily="18" charset="0"/>
                      </a:rPr>
                      <m:t>+1</m:t>
                    </m:r>
                  </m:oMath>
                </a14:m>
                <a:r>
                  <a:rPr lang="en-US" altLang="zh-CN" sz="1800" dirty="0">
                    <a:ea typeface="宋体" panose="02010600030101010101" pitchFamily="2" charset="-122"/>
                  </a:rPr>
                  <a:t>– can detect </a:t>
                </a:r>
                <a14:m>
                  <m:oMath xmlns:m="http://schemas.openxmlformats.org/officeDocument/2006/math">
                    <m:r>
                      <a:rPr lang="en-US" altLang="zh-CN" sz="1800" i="1">
                        <a:latin typeface="Cambria Math" panose="02040503050406030204" pitchFamily="18" charset="0"/>
                        <a:ea typeface="Cambria Math" panose="02040503050406030204" pitchFamily="18" charset="0"/>
                      </a:rPr>
                      <m:t>𝑑</m:t>
                    </m:r>
                    <m:r>
                      <a:rPr lang="en-US" altLang="zh-CN" sz="1800" i="1">
                        <a:latin typeface="Cambria Math" panose="02040503050406030204" pitchFamily="18" charset="0"/>
                        <a:ea typeface="Cambria Math" panose="02040503050406030204" pitchFamily="18" charset="0"/>
                      </a:rPr>
                      <m:t> </m:t>
                    </m:r>
                  </m:oMath>
                </a14:m>
                <a:r>
                  <a:rPr lang="en-US" altLang="zh-CN" sz="1800" dirty="0">
                    <a:ea typeface="宋体" panose="02010600030101010101" pitchFamily="2" charset="-122"/>
                  </a:rPr>
                  <a:t>errors </a:t>
                </a:r>
              </a:p>
              <a:p>
                <a:endParaRPr lang="en-US" altLang="zh-CN" sz="1800" dirty="0">
                  <a:ea typeface="宋体" panose="02010600030101010101" pitchFamily="2" charset="-122"/>
                </a:endParaRPr>
              </a:p>
            </p:txBody>
          </p:sp>
        </mc:Choice>
        <mc:Fallback xmlns="">
          <p:sp>
            <p:nvSpPr>
              <p:cNvPr id="29700" name="Content Placeholder 3"/>
              <p:cNvSpPr>
                <a:spLocks noGrp="1" noRot="1" noChangeAspect="1" noMove="1" noResize="1" noEditPoints="1" noAdjustHandles="1" noChangeArrowheads="1" noChangeShapeType="1" noTextEdit="1"/>
              </p:cNvSpPr>
              <p:nvPr>
                <p:ph type="body" idx="1"/>
              </p:nvPr>
            </p:nvSpPr>
            <p:spPr>
              <a:xfrm>
                <a:off x="457200" y="1600200"/>
                <a:ext cx="7992319" cy="4525963"/>
              </a:xfrm>
              <a:blipFill>
                <a:blip r:embed="rId3"/>
                <a:stretch>
                  <a:fillRect r="-1220"/>
                </a:stretch>
              </a:blipFill>
            </p:spPr>
            <p:txBody>
              <a:bodyPr/>
              <a:lstStyle/>
              <a:p>
                <a:r>
                  <a:rPr lang="zh-CN" altLang="en-US">
                    <a:noFill/>
                  </a:rPr>
                  <a:t> </a:t>
                </a:r>
              </a:p>
            </p:txBody>
          </p:sp>
        </mc:Fallback>
      </mc:AlternateContent>
      <p:sp>
        <p:nvSpPr>
          <p:cNvPr id="29698" name="Title 1"/>
          <p:cNvSpPr>
            <a:spLocks noGrp="1"/>
          </p:cNvSpPr>
          <p:nvPr>
            <p:ph type="title"/>
          </p:nvPr>
        </p:nvSpPr>
        <p:spPr/>
        <p:txBody>
          <a:bodyPr/>
          <a:lstStyle/>
          <a:p>
            <a:r>
              <a:rPr lang="en-US" altLang="zh-CN" dirty="0">
                <a:ea typeface="宋体" panose="02010600030101010101" pitchFamily="2" charset="-122"/>
              </a:rPr>
              <a:t>Error Bounds -- Hamming distance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Content Placeholder 3"/>
          <p:cNvSpPr>
            <a:spLocks noGrp="1"/>
          </p:cNvSpPr>
          <p:nvPr>
            <p:ph type="body" idx="1"/>
          </p:nvPr>
        </p:nvSpPr>
        <p:spPr>
          <a:xfrm>
            <a:off x="457200" y="1600200"/>
            <a:ext cx="7992319" cy="4525963"/>
          </a:xfrm>
        </p:spPr>
        <p:txBody>
          <a:bodyPr/>
          <a:lstStyle/>
          <a:p>
            <a:pPr>
              <a:lnSpc>
                <a:spcPct val="114000"/>
              </a:lnSpc>
              <a:spcBef>
                <a:spcPct val="0"/>
              </a:spcBef>
            </a:pPr>
            <a:r>
              <a:rPr lang="en-US" altLang="zh-CN" dirty="0">
                <a:ea typeface="宋体" panose="02010600030101010101" pitchFamily="2" charset="-122"/>
              </a:rPr>
              <a:t>Errors are </a:t>
            </a:r>
            <a:r>
              <a:rPr lang="en-US" altLang="zh-CN" b="1" dirty="0">
                <a:solidFill>
                  <a:srgbClr val="007CA3"/>
                </a:solidFill>
                <a:ea typeface="宋体" panose="02010600030101010101" pitchFamily="2" charset="-122"/>
              </a:rPr>
              <a:t>detected</a:t>
            </a:r>
            <a:r>
              <a:rPr lang="en-US" altLang="zh-CN" dirty="0">
                <a:ea typeface="宋体" panose="02010600030101010101" pitchFamily="2" charset="-122"/>
              </a:rPr>
              <a:t> by receiving invalid codewords.</a:t>
            </a:r>
          </a:p>
          <a:p>
            <a:pPr lvl="1">
              <a:lnSpc>
                <a:spcPct val="114000"/>
              </a:lnSpc>
              <a:spcBef>
                <a:spcPct val="0"/>
              </a:spcBef>
            </a:pPr>
            <a:r>
              <a:rPr lang="zh-CN" altLang="en-US" dirty="0">
                <a:solidFill>
                  <a:srgbClr val="000000"/>
                </a:solidFill>
                <a:latin typeface="微软雅黑" panose="020B0503020204020204" pitchFamily="34" charset="-122"/>
                <a:ea typeface="微软雅黑" panose="020B0503020204020204" pitchFamily="34" charset="-122"/>
              </a:rPr>
              <a:t>从一个正确的码字出发任意走</a:t>
            </a:r>
            <a:r>
              <a:rPr lang="en-US" altLang="zh-CN" dirty="0">
                <a:solidFill>
                  <a:srgbClr val="000000"/>
                </a:solidFill>
                <a:latin typeface="微软雅黑" panose="020B0503020204020204" pitchFamily="34" charset="-122"/>
                <a:ea typeface="微软雅黑" panose="020B0503020204020204" pitchFamily="34" charset="-122"/>
              </a:rPr>
              <a:t>d</a:t>
            </a:r>
            <a:r>
              <a:rPr lang="zh-CN" altLang="en-US" dirty="0">
                <a:solidFill>
                  <a:srgbClr val="000000"/>
                </a:solidFill>
                <a:latin typeface="微软雅黑" panose="020B0503020204020204" pitchFamily="34" charset="-122"/>
                <a:ea typeface="微软雅黑" panose="020B0503020204020204" pitchFamily="34" charset="-122"/>
              </a:rPr>
              <a:t>步（也就是最多有</a:t>
            </a:r>
            <a:r>
              <a:rPr lang="en-US" altLang="zh-CN" dirty="0">
                <a:solidFill>
                  <a:srgbClr val="000000"/>
                </a:solidFill>
                <a:latin typeface="微软雅黑" panose="020B0503020204020204" pitchFamily="34" charset="-122"/>
                <a:ea typeface="微软雅黑" panose="020B0503020204020204" pitchFamily="34" charset="-122"/>
              </a:rPr>
              <a:t>d</a:t>
            </a:r>
            <a:r>
              <a:rPr lang="zh-CN" altLang="en-US" dirty="0">
                <a:solidFill>
                  <a:srgbClr val="000000"/>
                </a:solidFill>
                <a:latin typeface="微软雅黑" panose="020B0503020204020204" pitchFamily="34" charset="-122"/>
                <a:ea typeface="微软雅黑" panose="020B0503020204020204" pitchFamily="34" charset="-122"/>
              </a:rPr>
              <a:t>位出错）都不会到达另外一个正确的码字，但是走</a:t>
            </a:r>
            <a:r>
              <a:rPr lang="en-US" altLang="zh-CN" dirty="0">
                <a:solidFill>
                  <a:srgbClr val="000000"/>
                </a:solidFill>
                <a:latin typeface="微软雅黑" panose="020B0503020204020204" pitchFamily="34" charset="-122"/>
                <a:ea typeface="微软雅黑" panose="020B0503020204020204" pitchFamily="34" charset="-122"/>
              </a:rPr>
              <a:t>d+1</a:t>
            </a:r>
            <a:r>
              <a:rPr lang="zh-CN" altLang="en-US" dirty="0">
                <a:solidFill>
                  <a:srgbClr val="000000"/>
                </a:solidFill>
                <a:latin typeface="微软雅黑" panose="020B0503020204020204" pitchFamily="34" charset="-122"/>
                <a:ea typeface="微软雅黑" panose="020B0503020204020204" pitchFamily="34" charset="-122"/>
              </a:rPr>
              <a:t>步就有可能到达另外一个正确码字，也就是说错了</a:t>
            </a:r>
            <a:r>
              <a:rPr lang="en-US" altLang="zh-CN" dirty="0">
                <a:solidFill>
                  <a:srgbClr val="000000"/>
                </a:solidFill>
                <a:latin typeface="微软雅黑" panose="020B0503020204020204" pitchFamily="34" charset="-122"/>
                <a:ea typeface="微软雅黑" panose="020B0503020204020204" pitchFamily="34" charset="-122"/>
              </a:rPr>
              <a:t>d+1</a:t>
            </a:r>
            <a:r>
              <a:rPr lang="zh-CN" altLang="en-US" dirty="0">
                <a:solidFill>
                  <a:srgbClr val="000000"/>
                </a:solidFill>
                <a:latin typeface="微软雅黑" panose="020B0503020204020204" pitchFamily="34" charset="-122"/>
                <a:ea typeface="微软雅黑" panose="020B0503020204020204" pitchFamily="34" charset="-122"/>
              </a:rPr>
              <a:t>个位以后被当成无错的码字接受。</a:t>
            </a: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14000"/>
              </a:lnSpc>
              <a:spcBef>
                <a:spcPct val="0"/>
              </a:spcBef>
            </a:pPr>
            <a:r>
              <a:rPr lang="en-US" altLang="zh-CN" dirty="0"/>
              <a:t>Errors are </a:t>
            </a:r>
            <a:r>
              <a:rPr lang="en-US" altLang="zh-CN" b="1" dirty="0">
                <a:solidFill>
                  <a:srgbClr val="007CA3"/>
                </a:solidFill>
              </a:rPr>
              <a:t>corrected</a:t>
            </a:r>
            <a:r>
              <a:rPr lang="en-US" altLang="zh-CN" dirty="0"/>
              <a:t> by mapping a received invalid codeword to the nearest valid codeword, i.e., the one that can be reached with the fewest bit flips. </a:t>
            </a:r>
          </a:p>
          <a:p>
            <a:pPr lvl="1">
              <a:lnSpc>
                <a:spcPct val="114000"/>
              </a:lnSpc>
              <a:spcBef>
                <a:spcPct val="0"/>
              </a:spcBef>
            </a:pPr>
            <a:r>
              <a:rPr lang="zh-CN" altLang="en-US" dirty="0">
                <a:solidFill>
                  <a:srgbClr val="000000"/>
                </a:solidFill>
                <a:latin typeface="微软雅黑" panose="020B0503020204020204" pitchFamily="34" charset="-122"/>
                <a:ea typeface="微软雅黑" panose="020B0503020204020204" pitchFamily="34" charset="-122"/>
              </a:rPr>
              <a:t>从一个正确的码字出发任意走</a:t>
            </a:r>
            <a:r>
              <a:rPr lang="en-US" altLang="zh-CN" dirty="0">
                <a:solidFill>
                  <a:srgbClr val="000000"/>
                </a:solidFill>
                <a:latin typeface="微软雅黑" panose="020B0503020204020204" pitchFamily="34" charset="-122"/>
                <a:ea typeface="微软雅黑" panose="020B0503020204020204" pitchFamily="34" charset="-122"/>
              </a:rPr>
              <a:t>d</a:t>
            </a:r>
            <a:r>
              <a:rPr lang="zh-CN" altLang="en-US" dirty="0">
                <a:solidFill>
                  <a:srgbClr val="000000"/>
                </a:solidFill>
                <a:latin typeface="微软雅黑" panose="020B0503020204020204" pitchFamily="34" charset="-122"/>
                <a:ea typeface="微软雅黑" panose="020B0503020204020204" pitchFamily="34" charset="-122"/>
              </a:rPr>
              <a:t>步都还是离这个码最近，离另外一个正确的码字至少有</a:t>
            </a:r>
            <a:r>
              <a:rPr lang="en-US" altLang="zh-CN" dirty="0">
                <a:solidFill>
                  <a:srgbClr val="000000"/>
                </a:solidFill>
                <a:latin typeface="微软雅黑" panose="020B0503020204020204" pitchFamily="34" charset="-122"/>
                <a:ea typeface="微软雅黑" panose="020B0503020204020204" pitchFamily="34" charset="-122"/>
              </a:rPr>
              <a:t>d+1</a:t>
            </a:r>
            <a:r>
              <a:rPr lang="zh-CN" altLang="en-US" dirty="0">
                <a:solidFill>
                  <a:srgbClr val="000000"/>
                </a:solidFill>
                <a:latin typeface="微软雅黑" panose="020B0503020204020204" pitchFamily="34" charset="-122"/>
                <a:ea typeface="微软雅黑" panose="020B0503020204020204" pitchFamily="34" charset="-122"/>
              </a:rPr>
              <a:t>步距离，因此纠错时只要知道错误不超过</a:t>
            </a:r>
            <a:r>
              <a:rPr lang="en-US" altLang="zh-CN" dirty="0">
                <a:solidFill>
                  <a:srgbClr val="000000"/>
                </a:solidFill>
                <a:latin typeface="微软雅黑" panose="020B0503020204020204" pitchFamily="34" charset="-122"/>
                <a:ea typeface="微软雅黑" panose="020B0503020204020204" pitchFamily="34" charset="-122"/>
              </a:rPr>
              <a:t>d</a:t>
            </a:r>
            <a:r>
              <a:rPr lang="zh-CN" altLang="en-US" dirty="0">
                <a:solidFill>
                  <a:srgbClr val="000000"/>
                </a:solidFill>
                <a:latin typeface="微软雅黑" panose="020B0503020204020204" pitchFamily="34" charset="-122"/>
                <a:ea typeface="微软雅黑" panose="020B0503020204020204" pitchFamily="34" charset="-122"/>
              </a:rPr>
              <a:t>位就能够将其对应纠正到最近的正确码字。</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29698" name="Title 1"/>
          <p:cNvSpPr>
            <a:spLocks noGrp="1"/>
          </p:cNvSpPr>
          <p:nvPr>
            <p:ph type="title"/>
          </p:nvPr>
        </p:nvSpPr>
        <p:spPr/>
        <p:txBody>
          <a:bodyPr/>
          <a:lstStyle/>
          <a:p>
            <a:r>
              <a:rPr lang="en-US" altLang="zh-CN" dirty="0">
                <a:ea typeface="宋体" panose="02010600030101010101" pitchFamily="2" charset="-122"/>
              </a:rPr>
              <a:t>Explanation of Error Bounds</a:t>
            </a:r>
          </a:p>
        </p:txBody>
      </p:sp>
    </p:spTree>
    <p:extLst>
      <p:ext uri="{BB962C8B-B14F-4D97-AF65-F5344CB8AC3E}">
        <p14:creationId xmlns:p14="http://schemas.microsoft.com/office/powerpoint/2010/main" val="4194897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349" y="1558138"/>
            <a:ext cx="4004956" cy="2466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2786" y="4081463"/>
            <a:ext cx="1702594" cy="155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8406" y="4151711"/>
            <a:ext cx="1633538" cy="1463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4" name="矩形 1"/>
          <p:cNvSpPr>
            <a:spLocks noChangeArrowheads="1"/>
          </p:cNvSpPr>
          <p:nvPr/>
        </p:nvSpPr>
        <p:spPr bwMode="auto">
          <a:xfrm>
            <a:off x="1450182" y="4719638"/>
            <a:ext cx="108346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050">
                <a:latin typeface="Times New Roman" pitchFamily="18" charset="0"/>
                <a:ea typeface="宋体" charset="-122"/>
              </a:rPr>
              <a:t>HDistance=2 </a:t>
            </a:r>
            <a:endParaRPr lang="zh-CN" altLang="en-US" sz="1050">
              <a:ea typeface="宋体" charset="-122"/>
            </a:endParaRPr>
          </a:p>
        </p:txBody>
      </p:sp>
      <p:sp>
        <p:nvSpPr>
          <p:cNvPr id="24585" name="矩形 8"/>
          <p:cNvSpPr>
            <a:spLocks noChangeArrowheads="1"/>
          </p:cNvSpPr>
          <p:nvPr/>
        </p:nvSpPr>
        <p:spPr bwMode="auto">
          <a:xfrm>
            <a:off x="6815139" y="4693444"/>
            <a:ext cx="116562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050">
                <a:latin typeface="Times New Roman" pitchFamily="18" charset="0"/>
                <a:ea typeface="宋体" charset="-122"/>
              </a:rPr>
              <a:t>HDistance=3 </a:t>
            </a:r>
            <a:endParaRPr lang="zh-CN" altLang="en-US" sz="1050">
              <a:ea typeface="宋体"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p:txBody>
          <a:bodyPr/>
          <a:lstStyle/>
          <a:p>
            <a:r>
              <a:rPr lang="en-US" altLang="zh-CN" dirty="0"/>
              <a:t>Find the minimum Hamming distance of the following coding scheme:</a:t>
            </a:r>
          </a:p>
          <a:p>
            <a:pPr algn="ctr"/>
            <a:r>
              <a:rPr lang="en-US" altLang="zh-CN" dirty="0"/>
              <a:t>00000, 01011, 10101, 11110</a:t>
            </a:r>
          </a:p>
          <a:p>
            <a:pPr algn="ctr"/>
            <a:endParaRPr lang="en-US" altLang="zh-CN" dirty="0"/>
          </a:p>
          <a:p>
            <a:pPr algn="ctr"/>
            <a:endParaRPr lang="en-US" altLang="zh-CN" dirty="0"/>
          </a:p>
          <a:p>
            <a:pPr algn="ctr"/>
            <a:r>
              <a:rPr lang="en-US" altLang="zh-CN" i="1" dirty="0" err="1">
                <a:latin typeface="Times New Roman" panose="02020603050405020304" pitchFamily="18" charset="0"/>
                <a:ea typeface="宋体" panose="02010600030101010101" pitchFamily="2" charset="-122"/>
              </a:rPr>
              <a:t>d</a:t>
            </a:r>
            <a:r>
              <a:rPr lang="en-US" altLang="zh-CN" i="1" baseline="-25000" dirty="0" err="1">
                <a:latin typeface="Times New Roman" panose="02020603050405020304" pitchFamily="18" charset="0"/>
                <a:ea typeface="宋体" panose="02010600030101010101" pitchFamily="2" charset="-122"/>
              </a:rPr>
              <a:t>min</a:t>
            </a:r>
            <a:r>
              <a:rPr lang="en-US" altLang="zh-CN" i="1" dirty="0">
                <a:latin typeface="Times New Roman" panose="02020603050405020304" pitchFamily="18" charset="0"/>
                <a:ea typeface="宋体" panose="02010600030101010101" pitchFamily="2" charset="-122"/>
              </a:rPr>
              <a:t> in this case is 3</a:t>
            </a:r>
            <a:endParaRPr lang="zh-CN" altLang="en-US" dirty="0"/>
          </a:p>
          <a:p>
            <a:pPr algn="ctr"/>
            <a:r>
              <a:rPr lang="en-US" altLang="zh-CN" i="1" dirty="0">
                <a:latin typeface="Times New Roman" panose="02020603050405020304" pitchFamily="18" charset="0"/>
                <a:ea typeface="宋体" panose="02010600030101010101" pitchFamily="2" charset="-122"/>
              </a:rPr>
              <a:t>This code can detect up to </a:t>
            </a:r>
            <a:r>
              <a:rPr lang="en-US" altLang="zh-CN" b="1" i="1" dirty="0">
                <a:solidFill>
                  <a:schemeClr val="hlink"/>
                </a:solidFill>
                <a:latin typeface="Times" panose="02020603050405020304" pitchFamily="18" charset="0"/>
                <a:ea typeface="宋体" panose="02010600030101010101" pitchFamily="2" charset="-122"/>
              </a:rPr>
              <a:t>two</a:t>
            </a:r>
            <a:r>
              <a:rPr lang="en-US" altLang="zh-CN" i="1" dirty="0">
                <a:latin typeface="Times New Roman" panose="02020603050405020304" pitchFamily="18" charset="0"/>
                <a:ea typeface="宋体" panose="02010600030101010101" pitchFamily="2" charset="-122"/>
              </a:rPr>
              <a:t> errors, </a:t>
            </a:r>
          </a:p>
          <a:p>
            <a:pPr algn="ctr"/>
            <a:r>
              <a:rPr lang="en-US" altLang="zh-CN" i="1" dirty="0">
                <a:latin typeface="Times New Roman" panose="02020603050405020304" pitchFamily="18" charset="0"/>
                <a:ea typeface="宋体" panose="02010600030101010101" pitchFamily="2" charset="-122"/>
              </a:rPr>
              <a:t>and it </a:t>
            </a:r>
            <a:r>
              <a:rPr lang="en-US" altLang="zh-CN" i="1" dirty="0">
                <a:latin typeface="Times" panose="02020603050405020304" pitchFamily="18" charset="0"/>
                <a:ea typeface="宋体" panose="02010600030101010101" pitchFamily="2" charset="-122"/>
              </a:rPr>
              <a:t>can correct up to </a:t>
            </a:r>
            <a:r>
              <a:rPr lang="en-US" altLang="zh-CN" b="1" i="1" dirty="0">
                <a:solidFill>
                  <a:schemeClr val="hlink"/>
                </a:solidFill>
                <a:latin typeface="Times" panose="02020603050405020304" pitchFamily="18" charset="0"/>
                <a:ea typeface="宋体" panose="02010600030101010101" pitchFamily="2" charset="-122"/>
              </a:rPr>
              <a:t>one</a:t>
            </a:r>
            <a:r>
              <a:rPr lang="en-US" altLang="zh-CN" i="1" dirty="0">
                <a:latin typeface="Times" panose="02020603050405020304" pitchFamily="18" charset="0"/>
                <a:ea typeface="宋体" panose="02010600030101010101" pitchFamily="2" charset="-122"/>
              </a:rPr>
              <a:t> error.</a:t>
            </a:r>
            <a:endParaRPr lang="en-US" altLang="zh-CN" dirty="0"/>
          </a:p>
        </p:txBody>
      </p:sp>
      <p:sp>
        <p:nvSpPr>
          <p:cNvPr id="2" name="标题 1"/>
          <p:cNvSpPr>
            <a:spLocks noGrp="1"/>
          </p:cNvSpPr>
          <p:nvPr>
            <p:ph type="title"/>
          </p:nvPr>
        </p:nvSpPr>
        <p:spPr/>
        <p:txBody>
          <a:bodyPr/>
          <a:lstStyle/>
          <a:p>
            <a:r>
              <a:rPr lang="en-US" altLang="zh-CN" dirty="0"/>
              <a:t>Exercises</a:t>
            </a:r>
            <a:endParaRPr lang="zh-CN" altLang="en-US" dirty="0"/>
          </a:p>
        </p:txBody>
      </p:sp>
      <p:pic>
        <p:nvPicPr>
          <p:cNvPr id="5"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81" y="3263053"/>
            <a:ext cx="7945437" cy="647700"/>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p:txBody>
          <a:bodyPr/>
          <a:lstStyle/>
          <a:p>
            <a:r>
              <a:rPr lang="en-US" altLang="zh-CN" dirty="0"/>
              <a:t>Almost all block codes used today belong to a subset called </a:t>
            </a:r>
            <a:r>
              <a:rPr lang="en-US" altLang="zh-CN" b="1" i="1" dirty="0">
                <a:solidFill>
                  <a:srgbClr val="0000FF"/>
                </a:solidFill>
              </a:rPr>
              <a:t>linear block codes</a:t>
            </a:r>
            <a:r>
              <a:rPr lang="en-US" altLang="zh-CN" dirty="0"/>
              <a:t>. </a:t>
            </a:r>
          </a:p>
          <a:p>
            <a:r>
              <a:rPr lang="en-US" altLang="zh-CN" dirty="0"/>
              <a:t>A linear block code is a code in which the result of </a:t>
            </a:r>
            <a:r>
              <a:rPr lang="en-US" altLang="zh-CN" dirty="0" err="1"/>
              <a:t>XORing</a:t>
            </a:r>
            <a:r>
              <a:rPr lang="en-US" altLang="zh-CN" dirty="0"/>
              <a:t> any </a:t>
            </a:r>
            <a:r>
              <a:rPr lang="en-US" altLang="zh-CN" dirty="0" err="1"/>
              <a:t>codeword</a:t>
            </a:r>
            <a:r>
              <a:rPr lang="en-US" altLang="zh-CN" dirty="0"/>
              <a:t> with any other </a:t>
            </a:r>
            <a:r>
              <a:rPr lang="en-US" altLang="zh-CN" dirty="0" err="1"/>
              <a:t>codeword</a:t>
            </a:r>
            <a:r>
              <a:rPr lang="en-US" altLang="zh-CN" dirty="0"/>
              <a:t> is a valid </a:t>
            </a:r>
            <a:r>
              <a:rPr lang="en-US" altLang="zh-CN" dirty="0" err="1"/>
              <a:t>codeword</a:t>
            </a:r>
            <a:r>
              <a:rPr lang="en-US" altLang="zh-CN" dirty="0"/>
              <a:t>. </a:t>
            </a:r>
          </a:p>
          <a:p>
            <a:r>
              <a:rPr lang="en-US" altLang="zh-CN" dirty="0"/>
              <a:t>E.g., the code schemes on the previous slides</a:t>
            </a:r>
            <a:endParaRPr lang="zh-CN" altLang="en-US" dirty="0"/>
          </a:p>
        </p:txBody>
      </p:sp>
      <p:sp>
        <p:nvSpPr>
          <p:cNvPr id="2" name="标题 1"/>
          <p:cNvSpPr>
            <a:spLocks noGrp="1"/>
          </p:cNvSpPr>
          <p:nvPr>
            <p:ph type="title"/>
          </p:nvPr>
        </p:nvSpPr>
        <p:spPr/>
        <p:txBody>
          <a:bodyPr/>
          <a:lstStyle/>
          <a:p>
            <a:r>
              <a:rPr lang="en-US" altLang="zh-CN" dirty="0"/>
              <a:t>Linear Block Codes</a:t>
            </a:r>
            <a:endParaRPr lang="zh-CN" altLang="en-US" dirty="0"/>
          </a:p>
        </p:txBody>
      </p:sp>
      <p:sp>
        <p:nvSpPr>
          <p:cNvPr id="5" name="文本框 4">
            <a:extLst>
              <a:ext uri="{FF2B5EF4-FFF2-40B4-BE49-F238E27FC236}">
                <a16:creationId xmlns:a16="http://schemas.microsoft.com/office/drawing/2014/main" id="{17A1D0CC-FA89-4C2C-BFB1-7E521DEB7561}"/>
              </a:ext>
            </a:extLst>
          </p:cNvPr>
          <p:cNvSpPr txBox="1"/>
          <p:nvPr/>
        </p:nvSpPr>
        <p:spPr>
          <a:xfrm>
            <a:off x="3069539" y="4423845"/>
            <a:ext cx="3271670" cy="338554"/>
          </a:xfrm>
          <a:prstGeom prst="rect">
            <a:avLst/>
          </a:prstGeom>
          <a:solidFill>
            <a:schemeClr val="accent3">
              <a:lumMod val="20000"/>
              <a:lumOff val="80000"/>
            </a:schemeClr>
          </a:solidFill>
        </p:spPr>
        <p:txBody>
          <a:bodyPr wrap="square">
            <a:spAutoFit/>
          </a:bodyPr>
          <a:lstStyle/>
          <a:p>
            <a:pPr algn="ctr"/>
            <a:r>
              <a:rPr lang="en-US" altLang="zh-CN" sz="1600" dirty="0"/>
              <a:t>00000, 01011, 10101, 11110</a:t>
            </a:r>
          </a:p>
        </p:txBody>
      </p:sp>
      <p:sp>
        <p:nvSpPr>
          <p:cNvPr id="6" name="文本框 5">
            <a:extLst>
              <a:ext uri="{FF2B5EF4-FFF2-40B4-BE49-F238E27FC236}">
                <a16:creationId xmlns:a16="http://schemas.microsoft.com/office/drawing/2014/main" id="{E617D559-83EF-470D-A84B-1A95B75615DC}"/>
              </a:ext>
            </a:extLst>
          </p:cNvPr>
          <p:cNvSpPr txBox="1"/>
          <p:nvPr/>
        </p:nvSpPr>
        <p:spPr>
          <a:xfrm>
            <a:off x="982555" y="5070374"/>
            <a:ext cx="887506" cy="1077218"/>
          </a:xfrm>
          <a:prstGeom prst="rect">
            <a:avLst/>
          </a:prstGeom>
          <a:solidFill>
            <a:schemeClr val="accent3">
              <a:lumMod val="20000"/>
              <a:lumOff val="80000"/>
            </a:schemeClr>
          </a:solidFill>
        </p:spPr>
        <p:txBody>
          <a:bodyPr wrap="square">
            <a:spAutoFit/>
          </a:bodyPr>
          <a:lstStyle/>
          <a:p>
            <a:r>
              <a:rPr lang="en-US" altLang="zh-CN" sz="1600" dirty="0"/>
              <a:t>00000</a:t>
            </a:r>
          </a:p>
          <a:p>
            <a:r>
              <a:rPr lang="en-US" altLang="zh-CN" sz="1600" dirty="0"/>
              <a:t>01011</a:t>
            </a:r>
          </a:p>
          <a:p>
            <a:r>
              <a:rPr lang="en-US" altLang="zh-CN" sz="1600" dirty="0"/>
              <a:t>-----</a:t>
            </a:r>
          </a:p>
          <a:p>
            <a:r>
              <a:rPr lang="en-US" altLang="zh-CN" sz="1600" dirty="0"/>
              <a:t>01011</a:t>
            </a:r>
          </a:p>
        </p:txBody>
      </p:sp>
      <p:sp>
        <p:nvSpPr>
          <p:cNvPr id="7" name="文本框 6">
            <a:extLst>
              <a:ext uri="{FF2B5EF4-FFF2-40B4-BE49-F238E27FC236}">
                <a16:creationId xmlns:a16="http://schemas.microsoft.com/office/drawing/2014/main" id="{CC4D0AD0-E5DF-47AD-85C6-E46A399ED369}"/>
              </a:ext>
            </a:extLst>
          </p:cNvPr>
          <p:cNvSpPr txBox="1"/>
          <p:nvPr/>
        </p:nvSpPr>
        <p:spPr>
          <a:xfrm>
            <a:off x="2297139" y="5056363"/>
            <a:ext cx="887506" cy="1077218"/>
          </a:xfrm>
          <a:prstGeom prst="rect">
            <a:avLst/>
          </a:prstGeom>
          <a:solidFill>
            <a:schemeClr val="accent3">
              <a:lumMod val="20000"/>
              <a:lumOff val="80000"/>
            </a:schemeClr>
          </a:solidFill>
        </p:spPr>
        <p:txBody>
          <a:bodyPr wrap="square">
            <a:spAutoFit/>
          </a:bodyPr>
          <a:lstStyle/>
          <a:p>
            <a:r>
              <a:rPr lang="en-US" altLang="zh-CN" sz="1600" dirty="0"/>
              <a:t>01011</a:t>
            </a:r>
          </a:p>
          <a:p>
            <a:r>
              <a:rPr lang="en-US" altLang="zh-CN" sz="1600" dirty="0"/>
              <a:t>10101</a:t>
            </a:r>
          </a:p>
          <a:p>
            <a:r>
              <a:rPr lang="en-US" altLang="zh-CN" sz="1600" dirty="0"/>
              <a:t>-----</a:t>
            </a:r>
          </a:p>
          <a:p>
            <a:r>
              <a:rPr lang="en-US" altLang="zh-CN" sz="1600" dirty="0"/>
              <a:t>01011</a:t>
            </a:r>
          </a:p>
        </p:txBody>
      </p:sp>
      <p:sp>
        <p:nvSpPr>
          <p:cNvPr id="8" name="文本框 7">
            <a:extLst>
              <a:ext uri="{FF2B5EF4-FFF2-40B4-BE49-F238E27FC236}">
                <a16:creationId xmlns:a16="http://schemas.microsoft.com/office/drawing/2014/main" id="{38A199E8-C29F-4AAB-9F04-0B43E2415E81}"/>
              </a:ext>
            </a:extLst>
          </p:cNvPr>
          <p:cNvSpPr txBox="1"/>
          <p:nvPr/>
        </p:nvSpPr>
        <p:spPr>
          <a:xfrm>
            <a:off x="3611723" y="5056362"/>
            <a:ext cx="887506" cy="1077218"/>
          </a:xfrm>
          <a:prstGeom prst="rect">
            <a:avLst/>
          </a:prstGeom>
          <a:solidFill>
            <a:schemeClr val="accent3">
              <a:lumMod val="20000"/>
              <a:lumOff val="80000"/>
            </a:schemeClr>
          </a:solidFill>
        </p:spPr>
        <p:txBody>
          <a:bodyPr wrap="square">
            <a:spAutoFit/>
          </a:bodyPr>
          <a:lstStyle/>
          <a:p>
            <a:r>
              <a:rPr lang="en-US" altLang="zh-CN" sz="1600" dirty="0"/>
              <a:t>10101</a:t>
            </a:r>
          </a:p>
          <a:p>
            <a:r>
              <a:rPr lang="en-US" altLang="zh-CN" sz="1600" dirty="0"/>
              <a:t>11110</a:t>
            </a:r>
          </a:p>
          <a:p>
            <a:r>
              <a:rPr lang="en-US" altLang="zh-CN" sz="1600" dirty="0"/>
              <a:t>-----</a:t>
            </a:r>
          </a:p>
          <a:p>
            <a:r>
              <a:rPr lang="en-US" altLang="zh-CN" sz="1600" dirty="0"/>
              <a:t>01011</a:t>
            </a:r>
          </a:p>
        </p:txBody>
      </p:sp>
      <p:sp>
        <p:nvSpPr>
          <p:cNvPr id="9" name="文本框 8">
            <a:extLst>
              <a:ext uri="{FF2B5EF4-FFF2-40B4-BE49-F238E27FC236}">
                <a16:creationId xmlns:a16="http://schemas.microsoft.com/office/drawing/2014/main" id="{4F0FFC25-8A0E-4E59-9FB3-CC3C3C61B25C}"/>
              </a:ext>
            </a:extLst>
          </p:cNvPr>
          <p:cNvSpPr txBox="1"/>
          <p:nvPr/>
        </p:nvSpPr>
        <p:spPr>
          <a:xfrm>
            <a:off x="4926307" y="5056362"/>
            <a:ext cx="887506" cy="1077218"/>
          </a:xfrm>
          <a:prstGeom prst="rect">
            <a:avLst/>
          </a:prstGeom>
          <a:solidFill>
            <a:schemeClr val="accent3">
              <a:lumMod val="20000"/>
              <a:lumOff val="80000"/>
            </a:schemeClr>
          </a:solidFill>
        </p:spPr>
        <p:txBody>
          <a:bodyPr wrap="square">
            <a:spAutoFit/>
          </a:bodyPr>
          <a:lstStyle/>
          <a:p>
            <a:r>
              <a:rPr lang="en-US" altLang="zh-CN" sz="1600" dirty="0"/>
              <a:t>00000</a:t>
            </a:r>
          </a:p>
          <a:p>
            <a:r>
              <a:rPr lang="en-US" altLang="zh-CN" sz="1600" dirty="0"/>
              <a:t>11110</a:t>
            </a:r>
          </a:p>
          <a:p>
            <a:r>
              <a:rPr lang="en-US" altLang="zh-CN" sz="1600" dirty="0"/>
              <a:t>-----</a:t>
            </a:r>
          </a:p>
          <a:p>
            <a:r>
              <a:rPr lang="en-US" altLang="zh-CN" sz="1600" dirty="0"/>
              <a:t>11110</a:t>
            </a:r>
          </a:p>
        </p:txBody>
      </p:sp>
      <p:sp>
        <p:nvSpPr>
          <p:cNvPr id="10" name="文本框 9">
            <a:extLst>
              <a:ext uri="{FF2B5EF4-FFF2-40B4-BE49-F238E27FC236}">
                <a16:creationId xmlns:a16="http://schemas.microsoft.com/office/drawing/2014/main" id="{F4AE3F70-8D90-4E65-A3BB-B84E4E1F8357}"/>
              </a:ext>
            </a:extLst>
          </p:cNvPr>
          <p:cNvSpPr txBox="1"/>
          <p:nvPr/>
        </p:nvSpPr>
        <p:spPr>
          <a:xfrm>
            <a:off x="6240891" y="5056411"/>
            <a:ext cx="887506" cy="1077218"/>
          </a:xfrm>
          <a:prstGeom prst="rect">
            <a:avLst/>
          </a:prstGeom>
          <a:solidFill>
            <a:schemeClr val="accent3">
              <a:lumMod val="20000"/>
              <a:lumOff val="80000"/>
            </a:schemeClr>
          </a:solidFill>
        </p:spPr>
        <p:txBody>
          <a:bodyPr wrap="square">
            <a:spAutoFit/>
          </a:bodyPr>
          <a:lstStyle/>
          <a:p>
            <a:r>
              <a:rPr lang="en-US" altLang="zh-CN" sz="1600" dirty="0"/>
              <a:t>00000</a:t>
            </a:r>
          </a:p>
          <a:p>
            <a:r>
              <a:rPr lang="en-US" altLang="zh-CN" sz="1600" dirty="0"/>
              <a:t>10101</a:t>
            </a:r>
          </a:p>
          <a:p>
            <a:r>
              <a:rPr lang="en-US" altLang="zh-CN" sz="1600" dirty="0"/>
              <a:t>-----</a:t>
            </a:r>
          </a:p>
          <a:p>
            <a:r>
              <a:rPr lang="en-US" altLang="zh-CN" sz="1600" dirty="0"/>
              <a:t>10101</a:t>
            </a:r>
          </a:p>
        </p:txBody>
      </p:sp>
      <p:sp>
        <p:nvSpPr>
          <p:cNvPr id="11" name="文本框 10">
            <a:extLst>
              <a:ext uri="{FF2B5EF4-FFF2-40B4-BE49-F238E27FC236}">
                <a16:creationId xmlns:a16="http://schemas.microsoft.com/office/drawing/2014/main" id="{0047E28E-3217-4B73-8B4D-74735544512D}"/>
              </a:ext>
            </a:extLst>
          </p:cNvPr>
          <p:cNvSpPr txBox="1"/>
          <p:nvPr/>
        </p:nvSpPr>
        <p:spPr>
          <a:xfrm>
            <a:off x="7555476" y="5056362"/>
            <a:ext cx="887506" cy="1077218"/>
          </a:xfrm>
          <a:prstGeom prst="rect">
            <a:avLst/>
          </a:prstGeom>
          <a:solidFill>
            <a:schemeClr val="accent3">
              <a:lumMod val="20000"/>
              <a:lumOff val="80000"/>
            </a:schemeClr>
          </a:solidFill>
        </p:spPr>
        <p:txBody>
          <a:bodyPr wrap="square">
            <a:spAutoFit/>
          </a:bodyPr>
          <a:lstStyle/>
          <a:p>
            <a:r>
              <a:rPr lang="en-US" altLang="zh-CN" sz="1600" dirty="0"/>
              <a:t>01011</a:t>
            </a:r>
          </a:p>
          <a:p>
            <a:r>
              <a:rPr lang="en-US" altLang="zh-CN" sz="1600" dirty="0"/>
              <a:t>11110</a:t>
            </a:r>
          </a:p>
          <a:p>
            <a:r>
              <a:rPr lang="en-US" altLang="zh-CN" sz="1600" dirty="0"/>
              <a:t>-----</a:t>
            </a:r>
          </a:p>
          <a:p>
            <a:r>
              <a:rPr lang="en-US" altLang="zh-CN" sz="1600" dirty="0"/>
              <a:t>10101</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a:t>
            </a:r>
            <a:r>
              <a:rPr lang="en-US"/>
              <a:t>Detection and </a:t>
            </a:r>
            <a:r>
              <a:rPr lang="en-US" dirty="0"/>
              <a:t>Correction</a:t>
            </a:r>
          </a:p>
        </p:txBody>
      </p:sp>
      <p:sp>
        <p:nvSpPr>
          <p:cNvPr id="3" name="Text Placeholder 2"/>
          <p:cNvSpPr>
            <a:spLocks noGrp="1"/>
          </p:cNvSpPr>
          <p:nvPr>
            <p:ph type="body" idx="1"/>
          </p:nvPr>
        </p:nvSpPr>
        <p:spPr/>
        <p:txBody>
          <a:bodyPr/>
          <a:lstStyle/>
          <a:p>
            <a:r>
              <a:rPr lang="en-US" dirty="0"/>
              <a:t>Error-correcting codes </a:t>
            </a:r>
          </a:p>
          <a:p>
            <a:pPr lvl="1"/>
            <a:r>
              <a:rPr lang="en-US" dirty="0"/>
              <a:t>Referred to as FEC (Forward Error Correction)</a:t>
            </a:r>
          </a:p>
          <a:p>
            <a:pPr lvl="1"/>
            <a:r>
              <a:rPr lang="en-US" dirty="0"/>
              <a:t>Include enough redundant information to enable the receiver to deduce what the transmitted data must have been</a:t>
            </a:r>
          </a:p>
          <a:p>
            <a:r>
              <a:rPr lang="en-US" dirty="0"/>
              <a:t>Error-detecting codes</a:t>
            </a:r>
          </a:p>
          <a:p>
            <a:pPr lvl="1"/>
            <a:r>
              <a:rPr lang="en-US" dirty="0"/>
              <a:t>Include only enough redundancy to allow the receiver to deduce that an error has occurred (but not which error) and have it request a retransmission</a:t>
            </a:r>
          </a:p>
          <a:p>
            <a:r>
              <a:rPr lang="en-US" dirty="0"/>
              <a:t>Key consideration is the type of errors likely to occur</a:t>
            </a:r>
          </a:p>
        </p:txBody>
      </p:sp>
    </p:spTree>
    <p:extLst>
      <p:ext uri="{BB962C8B-B14F-4D97-AF65-F5344CB8AC3E}">
        <p14:creationId xmlns:p14="http://schemas.microsoft.com/office/powerpoint/2010/main" val="1770139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Error-Correcting Codes</a:t>
            </a:r>
          </a:p>
        </p:txBody>
      </p:sp>
      <p:sp>
        <p:nvSpPr>
          <p:cNvPr id="3" name="Text Placeholder 2"/>
          <p:cNvSpPr>
            <a:spLocks noGrp="1"/>
          </p:cNvSpPr>
          <p:nvPr>
            <p:ph type="body" idx="1"/>
          </p:nvPr>
        </p:nvSpPr>
        <p:spPr/>
        <p:txBody>
          <a:bodyPr/>
          <a:lstStyle/>
          <a:p>
            <a:r>
              <a:rPr lang="en-US" b="1" dirty="0">
                <a:solidFill>
                  <a:srgbClr val="0000FF"/>
                </a:solidFill>
              </a:rPr>
              <a:t>Hamming codes</a:t>
            </a:r>
          </a:p>
          <a:p>
            <a:r>
              <a:rPr lang="en-US" dirty="0"/>
              <a:t>Binary convolutional codes</a:t>
            </a:r>
          </a:p>
          <a:p>
            <a:r>
              <a:rPr lang="en-US" dirty="0"/>
              <a:t>Reed-Solomon codes</a:t>
            </a:r>
          </a:p>
          <a:p>
            <a:r>
              <a:rPr lang="en-US" dirty="0"/>
              <a:t>Low-Density Parity Check codes</a:t>
            </a:r>
          </a:p>
        </p:txBody>
      </p:sp>
    </p:spTree>
    <p:extLst>
      <p:ext uri="{BB962C8B-B14F-4D97-AF65-F5344CB8AC3E}">
        <p14:creationId xmlns:p14="http://schemas.microsoft.com/office/powerpoint/2010/main" val="3666362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p:txBody>
          <a:bodyPr/>
          <a:lstStyle/>
          <a:p>
            <a:pPr marL="101600" indent="0">
              <a:buNone/>
            </a:pPr>
            <a:r>
              <a:rPr lang="en-US" altLang="zh-CN" dirty="0"/>
              <a:t>Hamming codes provide for </a:t>
            </a:r>
            <a:r>
              <a:rPr lang="en-US" altLang="zh-CN" dirty="0">
                <a:ea typeface="宋体" panose="02010600030101010101" pitchFamily="2" charset="-122"/>
              </a:rPr>
              <a:t>FEC</a:t>
            </a:r>
            <a:r>
              <a:rPr lang="en-US" altLang="zh-CN" dirty="0"/>
              <a:t> using a “Block Parity”</a:t>
            </a:r>
          </a:p>
          <a:p>
            <a:pPr marL="342900" indent="-342900">
              <a:buFont typeface="Arial" panose="020B0604020202020204" pitchFamily="34" charset="0"/>
              <a:buChar char="•"/>
            </a:pPr>
            <a:r>
              <a:rPr lang="en-US" altLang="zh-CN" dirty="0"/>
              <a:t>Allows correction of single bit errors</a:t>
            </a:r>
          </a:p>
          <a:p>
            <a:pPr marL="342900" indent="-342900">
              <a:buFont typeface="Arial" panose="020B0604020202020204" pitchFamily="34" charset="0"/>
              <a:buChar char="•"/>
            </a:pPr>
            <a:r>
              <a:rPr lang="en-US" altLang="zh-CN" dirty="0"/>
              <a:t>This is accomplished by using more than one parity bit</a:t>
            </a:r>
          </a:p>
          <a:p>
            <a:pPr marL="342900" indent="-342900">
              <a:buFont typeface="Arial" panose="020B0604020202020204" pitchFamily="34" charset="0"/>
              <a:buChar char="•"/>
            </a:pPr>
            <a:r>
              <a:rPr lang="en-US" altLang="zh-CN" dirty="0"/>
              <a:t>Each computed on different combination of bits in the data</a:t>
            </a:r>
          </a:p>
        </p:txBody>
      </p:sp>
      <p:sp>
        <p:nvSpPr>
          <p:cNvPr id="2" name="标题 1"/>
          <p:cNvSpPr>
            <a:spLocks noGrp="1"/>
          </p:cNvSpPr>
          <p:nvPr>
            <p:ph type="title"/>
          </p:nvPr>
        </p:nvSpPr>
        <p:spPr/>
        <p:txBody>
          <a:bodyPr/>
          <a:lstStyle/>
          <a:p>
            <a:r>
              <a:rPr lang="en-US" altLang="zh-CN" dirty="0"/>
              <a:t>Hamming Codes</a:t>
            </a:r>
            <a:endParaRPr lang="zh-CN" altLang="en-US" dirty="0"/>
          </a:p>
        </p:txBody>
      </p:sp>
      <p:pic>
        <p:nvPicPr>
          <p:cNvPr id="5" name="Picture 3">
            <a:extLst>
              <a:ext uri="{FF2B5EF4-FFF2-40B4-BE49-F238E27FC236}">
                <a16:creationId xmlns:a16="http://schemas.microsoft.com/office/drawing/2014/main" id="{0280DB64-D921-4632-91DF-5584017C9B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404" y="4357096"/>
            <a:ext cx="7127961" cy="832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a:extLst>
              <a:ext uri="{FF2B5EF4-FFF2-40B4-BE49-F238E27FC236}">
                <a16:creationId xmlns:a16="http://schemas.microsoft.com/office/drawing/2014/main" id="{ECEE79CA-0342-40F8-B1D8-2034CADCCA2D}"/>
              </a:ext>
            </a:extLst>
          </p:cNvPr>
          <p:cNvSpPr/>
          <p:nvPr/>
        </p:nvSpPr>
        <p:spPr>
          <a:xfrm>
            <a:off x="2820014" y="5350223"/>
            <a:ext cx="2850460" cy="338554"/>
          </a:xfrm>
          <a:prstGeom prst="rect">
            <a:avLst/>
          </a:prstGeom>
        </p:spPr>
        <p:txBody>
          <a:bodyPr wrap="none">
            <a:spAutoFit/>
          </a:bodyPr>
          <a:lstStyle/>
          <a:p>
            <a:r>
              <a:rPr lang="en-US" altLang="zh-CN" sz="1600" dirty="0">
                <a:ea typeface="宋体" panose="02010600030101010101" pitchFamily="2" charset="-122"/>
              </a:rPr>
              <a:t>Positions of Redundancy Bits</a:t>
            </a:r>
            <a:endParaRPr lang="zh-CN" altLang="en-US" sz="16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type="body" idx="1"/>
              </p:nvPr>
            </p:nvSpPr>
            <p:spPr/>
            <p:txBody>
              <a:bodyPr/>
              <a:lstStyle/>
              <a:p>
                <a:r>
                  <a:rPr lang="en-US" altLang="zh-CN" dirty="0"/>
                  <a:t>To design a </a:t>
                </a:r>
                <a:r>
                  <a:rPr lang="en-US" altLang="zh-CN" i="1" dirty="0">
                    <a:solidFill>
                      <a:srgbClr val="0000FF"/>
                    </a:solidFill>
                  </a:rPr>
                  <a:t>n</a:t>
                </a:r>
                <a:r>
                  <a:rPr lang="en-US" altLang="zh-CN" dirty="0"/>
                  <a:t>-bit code with </a:t>
                </a:r>
                <a:r>
                  <a:rPr lang="en-US" altLang="zh-CN" i="1" dirty="0">
                    <a:solidFill>
                      <a:srgbClr val="0000FF"/>
                    </a:solidFill>
                  </a:rPr>
                  <a:t>m</a:t>
                </a:r>
                <a:r>
                  <a:rPr lang="en-US" altLang="zh-CN" dirty="0"/>
                  <a:t> message bits and </a:t>
                </a:r>
                <a:r>
                  <a:rPr lang="en-US" altLang="zh-CN" i="1" dirty="0">
                    <a:solidFill>
                      <a:srgbClr val="0000FF"/>
                    </a:solidFill>
                  </a:rPr>
                  <a:t>r</a:t>
                </a:r>
                <a:r>
                  <a:rPr lang="en-US" altLang="zh-CN" dirty="0"/>
                  <a:t> check bits that will allow all single errors to be corrected, we must have </a:t>
                </a:r>
              </a:p>
              <a:p>
                <a:pPr marL="10160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+1)≤</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2</m:t>
                          </m:r>
                        </m:e>
                        <m:sup>
                          <m:r>
                            <a:rPr lang="en-US" altLang="zh-CN" i="1">
                              <a:latin typeface="Cambria Math" panose="02040503050406030204" pitchFamily="18" charset="0"/>
                              <a:ea typeface="Cambria Math" panose="02040503050406030204" pitchFamily="18" charset="0"/>
                            </a:rPr>
                            <m:t>𝑟</m:t>
                          </m:r>
                        </m:sup>
                      </m:sSup>
                    </m:oMath>
                  </m:oMathPara>
                </a14:m>
                <a:endParaRPr lang="en-US" altLang="zh-CN" dirty="0"/>
              </a:p>
              <a:p>
                <a:r>
                  <a:rPr lang="en-US" altLang="zh-CN" dirty="0"/>
                  <a:t>Each of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𝑚</m:t>
                        </m:r>
                      </m:sup>
                    </m:sSup>
                  </m:oMath>
                </a14:m>
                <a:r>
                  <a:rPr lang="en-US" altLang="zh-CN" dirty="0"/>
                  <a:t> legal messages has n illegal </a:t>
                </a:r>
                <a:r>
                  <a:rPr lang="en-US" altLang="zh-CN" dirty="0" err="1"/>
                  <a:t>codewords</a:t>
                </a:r>
                <a:r>
                  <a:rPr lang="en-US" altLang="zh-CN" dirty="0"/>
                  <a:t> at a distance of 1 from it, formed by systematically inverting each of n bits in a n-bit </a:t>
                </a:r>
                <a:r>
                  <a:rPr lang="en-US" altLang="zh-CN" dirty="0" err="1"/>
                  <a:t>codeword</a:t>
                </a:r>
                <a:r>
                  <a:rPr lang="en-US" altLang="zh-CN" dirty="0"/>
                  <a:t> formed from it. </a:t>
                </a:r>
              </a:p>
              <a:p>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𝑚</m:t>
                        </m:r>
                      </m:sup>
                    </m:sSup>
                  </m:oMath>
                </a14:m>
                <a:r>
                  <a:rPr lang="en-US" altLang="zh-CN" dirty="0"/>
                  <a:t> legal messages requires </a:t>
                </a:r>
                <a:r>
                  <a:rPr lang="en-US" altLang="zh-CN" i="1" dirty="0"/>
                  <a:t>n+1</a:t>
                </a:r>
                <a:r>
                  <a:rPr lang="en-US" altLang="zh-CN" dirty="0"/>
                  <a:t> bit patterns dedicated to it. The total number of bit pattern is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𝑛</m:t>
                        </m:r>
                      </m:sup>
                    </m:sSup>
                    <m:r>
                      <a:rPr lang="en-US" altLang="zh-CN" i="1">
                        <a:latin typeface="Cambria Math" panose="02040503050406030204" pitchFamily="18" charset="0"/>
                      </a:rPr>
                      <m:t>.</m:t>
                    </m:r>
                  </m:oMath>
                </a14:m>
                <a:endParaRPr lang="en-US" altLang="zh-CN" dirty="0"/>
              </a:p>
              <a:p>
                <a:pPr marL="101600" indent="0" algn="ctr">
                  <a:buNone/>
                </a:pPr>
                <a:r>
                  <a:rPr lang="en-US" altLang="zh-CN" dirty="0"/>
                  <a:t>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𝑚</m:t>
                        </m:r>
                      </m:sup>
                    </m:sSup>
                    <m:r>
                      <a:rPr lang="en-US" altLang="zh-CN" i="1">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2</m:t>
                        </m:r>
                      </m:e>
                      <m:sup>
                        <m:r>
                          <a:rPr lang="en-US" altLang="zh-CN" i="1">
                            <a:latin typeface="Cambria Math" panose="02040503050406030204" pitchFamily="18" charset="0"/>
                            <a:ea typeface="Cambria Math" panose="02040503050406030204" pitchFamily="18" charset="0"/>
                          </a:rPr>
                          <m:t>𝑛</m:t>
                        </m:r>
                      </m:sup>
                    </m:sSup>
                  </m:oMath>
                </a14:m>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type="body" idx="1"/>
              </p:nvPr>
            </p:nvSpPr>
            <p:spPr>
              <a:blipFill>
                <a:blip r:embed="rId2"/>
                <a:stretch>
                  <a:fillRect r="-1333"/>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Single Error Correction</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en-US" altLang="zh-CN">
                <a:ea typeface="宋体" panose="02010600030101010101" pitchFamily="2" charset="-122"/>
              </a:rPr>
              <a:t>Nodes and Links</a:t>
            </a:r>
            <a:endParaRPr lang="zh-CN" altLang="en-US">
              <a:ea typeface="宋体" panose="02010600030101010101" pitchFamily="2" charset="-122"/>
            </a:endParaRPr>
          </a:p>
        </p:txBody>
      </p:sp>
      <p:pic>
        <p:nvPicPr>
          <p:cNvPr id="112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73" y="1530115"/>
            <a:ext cx="8308975"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D08B5BD0-44F2-4143-AA26-C601E2AA211C}"/>
              </a:ext>
            </a:extLst>
          </p:cNvPr>
          <p:cNvSpPr/>
          <p:nvPr/>
        </p:nvSpPr>
        <p:spPr>
          <a:xfrm>
            <a:off x="720798" y="4675669"/>
            <a:ext cx="7975527" cy="1477328"/>
          </a:xfrm>
          <a:prstGeom prst="rect">
            <a:avLst/>
          </a:prstGeom>
        </p:spPr>
        <p:txBody>
          <a:bodyPr wrap="square">
            <a:spAutoFit/>
          </a:bodyPr>
          <a:lstStyle/>
          <a:p>
            <a:pPr marL="285750" indent="-285750">
              <a:buFont typeface="Arial" panose="020B0604020202020204" pitchFamily="34" charset="0"/>
              <a:buChar char="•"/>
            </a:pPr>
            <a:r>
              <a:rPr lang="en-US" altLang="zh-CN" sz="1800" dirty="0"/>
              <a:t>A data unit from one point in the Internet needs to pass through many networks (LANs and WANs) to reach another point. Theses LANs and WANs are connected by routers.</a:t>
            </a:r>
          </a:p>
          <a:p>
            <a:pPr marL="285750" indent="-285750">
              <a:buFont typeface="Arial" panose="020B0604020202020204" pitchFamily="34" charset="0"/>
              <a:buChar char="•"/>
            </a:pPr>
            <a:r>
              <a:rPr lang="en-US" altLang="zh-CN" sz="1800" dirty="0"/>
              <a:t> It is customary to refer to the two end hosts and the routers as </a:t>
            </a:r>
            <a:r>
              <a:rPr lang="en-US" altLang="zh-CN" sz="1800" b="1" dirty="0"/>
              <a:t>nodes</a:t>
            </a:r>
            <a:r>
              <a:rPr lang="en-US" altLang="zh-CN" sz="1800" dirty="0"/>
              <a:t> and the networks in between as </a:t>
            </a:r>
            <a:r>
              <a:rPr lang="en-US" altLang="zh-CN" sz="1800" b="1" dirty="0"/>
              <a:t>links</a:t>
            </a:r>
            <a:r>
              <a:rPr lang="en-US" altLang="zh-CN" sz="1800" dirty="0"/>
              <a:t>. </a:t>
            </a:r>
            <a:endParaRPr lang="zh-CN" altLang="en-US" sz="1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8AC5A068-2812-4341-81F8-07098DC46A0B}"/>
              </a:ext>
            </a:extLst>
          </p:cNvPr>
          <p:cNvSpPr>
            <a:spLocks noGrp="1"/>
          </p:cNvSpPr>
          <p:nvPr>
            <p:ph type="body" idx="1"/>
          </p:nvPr>
        </p:nvSpPr>
        <p:spPr/>
        <p:txBody>
          <a:bodyPr/>
          <a:lstStyle/>
          <a:p>
            <a:endParaRPr lang="zh-CN" altLang="en-US"/>
          </a:p>
        </p:txBody>
      </p:sp>
      <p:sp>
        <p:nvSpPr>
          <p:cNvPr id="2" name="标题 1"/>
          <p:cNvSpPr>
            <a:spLocks noGrp="1"/>
          </p:cNvSpPr>
          <p:nvPr>
            <p:ph type="title"/>
          </p:nvPr>
        </p:nvSpPr>
        <p:spPr/>
        <p:txBody>
          <a:bodyPr/>
          <a:lstStyle/>
          <a:p>
            <a:r>
              <a:rPr lang="en-US" altLang="zh-CN" sz="3200" dirty="0"/>
              <a:t>Data and redundancy bits of Hamming Codes</a:t>
            </a:r>
            <a:endParaRPr lang="zh-CN" altLang="en-US" sz="3200" dirty="0"/>
          </a:p>
        </p:txBody>
      </p:sp>
      <p:graphicFrame>
        <p:nvGraphicFramePr>
          <p:cNvPr id="5" name="Group 3"/>
          <p:cNvGraphicFramePr>
            <a:graphicFrameLocks noGrp="1"/>
          </p:cNvGraphicFramePr>
          <p:nvPr/>
        </p:nvGraphicFramePr>
        <p:xfrm>
          <a:off x="1219199" y="1771648"/>
          <a:ext cx="7218947" cy="4212056"/>
        </p:xfrm>
        <a:graphic>
          <a:graphicData uri="http://schemas.openxmlformats.org/drawingml/2006/table">
            <a:tbl>
              <a:tblPr>
                <a:tableStyleId>{08FB837D-C827-4EFA-A057-4D05807E0F7C}</a:tableStyleId>
              </a:tblPr>
              <a:tblGrid>
                <a:gridCol w="2220945">
                  <a:extLst>
                    <a:ext uri="{9D8B030D-6E8A-4147-A177-3AD203B41FA5}">
                      <a16:colId xmlns:a16="http://schemas.microsoft.com/office/drawing/2014/main" val="20000"/>
                    </a:ext>
                  </a:extLst>
                </a:gridCol>
                <a:gridCol w="3516789">
                  <a:extLst>
                    <a:ext uri="{9D8B030D-6E8A-4147-A177-3AD203B41FA5}">
                      <a16:colId xmlns:a16="http://schemas.microsoft.com/office/drawing/2014/main" val="20001"/>
                    </a:ext>
                  </a:extLst>
                </a:gridCol>
                <a:gridCol w="1481213">
                  <a:extLst>
                    <a:ext uri="{9D8B030D-6E8A-4147-A177-3AD203B41FA5}">
                      <a16:colId xmlns:a16="http://schemas.microsoft.com/office/drawing/2014/main" val="20002"/>
                    </a:ext>
                  </a:extLst>
                </a:gridCol>
              </a:tblGrid>
              <a:tr h="108398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rPr>
                        <a:t>Number of</a:t>
                      </a:r>
                      <a:br>
                        <a:rPr kumimoji="0" lang="en-US" altLang="zh-CN" sz="2000" u="none" strike="noStrike" cap="none" normalizeH="0" baseline="0" dirty="0">
                          <a:ln>
                            <a:noFill/>
                          </a:ln>
                          <a:effectLst/>
                        </a:rPr>
                      </a:br>
                      <a:r>
                        <a:rPr kumimoji="0" lang="en-US" altLang="zh-CN" sz="2000" u="none" strike="noStrike" cap="none" normalizeH="0" baseline="0" dirty="0">
                          <a:ln>
                            <a:noFill/>
                          </a:ln>
                          <a:effectLst/>
                        </a:rPr>
                        <a:t>data bits</a:t>
                      </a:r>
                      <a:br>
                        <a:rPr kumimoji="0" lang="en-US" altLang="zh-CN" sz="2000" u="none" strike="noStrike" cap="none" normalizeH="0" baseline="0" dirty="0">
                          <a:ln>
                            <a:noFill/>
                          </a:ln>
                          <a:effectLst/>
                        </a:rPr>
                      </a:br>
                      <a:r>
                        <a:rPr kumimoji="0" lang="en-US" altLang="zh-CN" sz="2000" u="none" strike="noStrike" cap="none" normalizeH="0" baseline="0" dirty="0">
                          <a:ln>
                            <a:noFill/>
                          </a:ln>
                          <a:effectLst/>
                        </a:rPr>
                        <a:t>m</a:t>
                      </a:r>
                      <a:endParaRPr kumimoji="0"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rPr>
                        <a:t>Number of </a:t>
                      </a:r>
                      <a:br>
                        <a:rPr kumimoji="0" lang="en-US" altLang="zh-CN" sz="2000" u="none" strike="noStrike" cap="none" normalizeH="0" baseline="0" dirty="0">
                          <a:ln>
                            <a:noFill/>
                          </a:ln>
                          <a:effectLst/>
                        </a:rPr>
                      </a:br>
                      <a:r>
                        <a:rPr kumimoji="0" lang="en-US" altLang="zh-CN" sz="2000" u="none" strike="noStrike" cap="none" normalizeH="0" baseline="0" dirty="0">
                          <a:ln>
                            <a:noFill/>
                          </a:ln>
                          <a:effectLst/>
                        </a:rPr>
                        <a:t>redundancy bits</a:t>
                      </a:r>
                      <a:br>
                        <a:rPr kumimoji="0" lang="en-US" altLang="zh-CN" sz="2000" u="none" strike="noStrike" cap="none" normalizeH="0" baseline="0" dirty="0">
                          <a:ln>
                            <a:noFill/>
                          </a:ln>
                          <a:effectLst/>
                        </a:rPr>
                      </a:br>
                      <a:r>
                        <a:rPr kumimoji="0" lang="en-US" altLang="zh-CN" sz="2000" u="none" strike="noStrike" cap="none" normalizeH="0" baseline="0" dirty="0">
                          <a:ln>
                            <a:noFill/>
                          </a:ln>
                          <a:effectLst/>
                        </a:rPr>
                        <a:t>r</a:t>
                      </a:r>
                      <a:endParaRPr kumimoji="0"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rPr>
                        <a:t>Total </a:t>
                      </a:r>
                      <a:br>
                        <a:rPr kumimoji="0" lang="en-US" altLang="zh-CN" sz="2000" u="none" strike="noStrike" cap="none" normalizeH="0" baseline="0" dirty="0">
                          <a:ln>
                            <a:noFill/>
                          </a:ln>
                          <a:effectLst/>
                        </a:rPr>
                      </a:br>
                      <a:r>
                        <a:rPr kumimoji="0" lang="en-US" altLang="zh-CN" sz="2000" u="none" strike="noStrike" cap="none" normalizeH="0" baseline="0" dirty="0">
                          <a:ln>
                            <a:noFill/>
                          </a:ln>
                          <a:effectLst/>
                        </a:rPr>
                        <a:t>bits</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rPr>
                        <a:t>m + r</a:t>
                      </a:r>
                      <a:endParaRPr kumimoji="0"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extLst>
                  <a:ext uri="{0D108BD9-81ED-4DB2-BD59-A6C34878D82A}">
                    <a16:rowId xmlns:a16="http://schemas.microsoft.com/office/drawing/2014/main" val="10000"/>
                  </a:ext>
                </a:extLst>
              </a:tr>
              <a:tr h="40262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a:ln>
                            <a:noFill/>
                          </a:ln>
                          <a:effectLst>
                            <a:outerShdw blurRad="38100" dist="38100" dir="2700000" algn="tl">
                              <a:srgbClr val="C0C0C0"/>
                            </a:outerShdw>
                          </a:effectLst>
                        </a:rPr>
                        <a:t>1</a:t>
                      </a:r>
                      <a:endParaRPr kumimoji="0" lang="en-US" altLang="zh-CN" sz="2000" b="1" i="0" u="none" strike="noStrike" cap="none" normalizeH="0" baseline="0">
                        <a:ln>
                          <a:noFill/>
                        </a:ln>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rPr>
                        <a:t>2</a:t>
                      </a:r>
                      <a:endParaRPr kumimoji="0"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a:ln>
                            <a:noFill/>
                          </a:ln>
                          <a:effectLst/>
                        </a:rPr>
                        <a:t>3</a:t>
                      </a:r>
                      <a:endParaRPr kumimoji="0" lang="en-US" altLang="zh-CN"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extLst>
                  <a:ext uri="{0D108BD9-81ED-4DB2-BD59-A6C34878D82A}">
                    <a16:rowId xmlns:a16="http://schemas.microsoft.com/office/drawing/2014/main" val="10001"/>
                  </a:ext>
                </a:extLst>
              </a:tr>
              <a:tr h="40262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a:ln>
                            <a:noFill/>
                          </a:ln>
                          <a:effectLst>
                            <a:outerShdw blurRad="38100" dist="38100" dir="2700000" algn="tl">
                              <a:srgbClr val="C0C0C0"/>
                            </a:outerShdw>
                          </a:effectLst>
                        </a:rPr>
                        <a:t>2</a:t>
                      </a:r>
                      <a:endParaRPr kumimoji="0" lang="en-US" altLang="zh-CN" sz="2000" b="1" i="0" u="none" strike="noStrike" cap="none" normalizeH="0" baseline="0">
                        <a:ln>
                          <a:noFill/>
                        </a:ln>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ts val="30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rPr>
                        <a:t>3</a:t>
                      </a:r>
                      <a:endParaRPr kumimoji="0"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a:ln>
                            <a:noFill/>
                          </a:ln>
                          <a:effectLst/>
                        </a:rPr>
                        <a:t>5</a:t>
                      </a:r>
                      <a:endParaRPr kumimoji="0" lang="en-US" altLang="zh-CN"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extLst>
                  <a:ext uri="{0D108BD9-81ED-4DB2-BD59-A6C34878D82A}">
                    <a16:rowId xmlns:a16="http://schemas.microsoft.com/office/drawing/2014/main" val="10002"/>
                  </a:ext>
                </a:extLst>
              </a:tr>
              <a:tr h="46456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a:ln>
                            <a:noFill/>
                          </a:ln>
                          <a:effectLst>
                            <a:outerShdw blurRad="38100" dist="38100" dir="2700000" algn="tl">
                              <a:srgbClr val="C0C0C0"/>
                            </a:outerShdw>
                          </a:effectLst>
                        </a:rPr>
                        <a:t>3</a:t>
                      </a:r>
                      <a:endParaRPr kumimoji="0" lang="en-US" altLang="zh-CN" sz="2000" b="1" i="0" u="none" strike="noStrike" cap="none" normalizeH="0" baseline="0">
                        <a:ln>
                          <a:noFill/>
                        </a:ln>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ts val="30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rPr>
                        <a:t>3</a:t>
                      </a:r>
                      <a:endParaRPr kumimoji="0"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rPr>
                        <a:t>6</a:t>
                      </a:r>
                      <a:endParaRPr kumimoji="0"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extLst>
                  <a:ext uri="{0D108BD9-81ED-4DB2-BD59-A6C34878D82A}">
                    <a16:rowId xmlns:a16="http://schemas.microsoft.com/office/drawing/2014/main" val="10003"/>
                  </a:ext>
                </a:extLst>
              </a:tr>
              <a:tr h="46456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a:ln>
                            <a:noFill/>
                          </a:ln>
                          <a:effectLst>
                            <a:outerShdw blurRad="38100" dist="38100" dir="2700000" algn="tl">
                              <a:srgbClr val="C0C0C0"/>
                            </a:outerShdw>
                          </a:effectLst>
                        </a:rPr>
                        <a:t>4</a:t>
                      </a:r>
                      <a:endParaRPr kumimoji="0" lang="en-US" altLang="zh-CN" sz="2000" b="1" i="0" u="none" strike="noStrike" cap="none" normalizeH="0" baseline="0">
                        <a:ln>
                          <a:noFill/>
                        </a:ln>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ts val="300"/>
                        </a:spcAft>
                        <a:buClr>
                          <a:schemeClr val="accent1"/>
                        </a:buClr>
                        <a:buSzPct val="65000"/>
                        <a:buFont typeface="Wingdings" panose="05000000000000000000" pitchFamily="2" charset="2"/>
                        <a:buNone/>
                      </a:pPr>
                      <a:r>
                        <a:rPr kumimoji="0" lang="en-US" altLang="zh-CN" sz="2000" u="none" strike="noStrike" cap="none" normalizeH="0" baseline="0">
                          <a:ln>
                            <a:noFill/>
                          </a:ln>
                          <a:effectLst/>
                        </a:rPr>
                        <a:t>3</a:t>
                      </a:r>
                      <a:endParaRPr kumimoji="0" lang="en-US" altLang="zh-CN"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rPr>
                        <a:t>7</a:t>
                      </a:r>
                      <a:endParaRPr kumimoji="0"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extLst>
                  <a:ext uri="{0D108BD9-81ED-4DB2-BD59-A6C34878D82A}">
                    <a16:rowId xmlns:a16="http://schemas.microsoft.com/office/drawing/2014/main" val="10004"/>
                  </a:ext>
                </a:extLst>
              </a:tr>
              <a:tr h="46456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a:ln>
                            <a:noFill/>
                          </a:ln>
                          <a:effectLst>
                            <a:outerShdw blurRad="38100" dist="38100" dir="2700000" algn="tl">
                              <a:srgbClr val="C0C0C0"/>
                            </a:outerShdw>
                          </a:effectLst>
                        </a:rPr>
                        <a:t>5</a:t>
                      </a:r>
                      <a:endParaRPr kumimoji="0" lang="en-US" altLang="zh-CN" sz="2000" b="1" i="0" u="none" strike="noStrike" cap="none" normalizeH="0" baseline="0">
                        <a:ln>
                          <a:noFill/>
                        </a:ln>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ts val="300"/>
                        </a:spcAft>
                        <a:buClr>
                          <a:schemeClr val="accent1"/>
                        </a:buClr>
                        <a:buSzPct val="65000"/>
                        <a:buFont typeface="Wingdings" panose="05000000000000000000" pitchFamily="2" charset="2"/>
                        <a:buNone/>
                      </a:pPr>
                      <a:r>
                        <a:rPr kumimoji="0" lang="en-US" altLang="zh-CN" sz="2000" u="none" strike="noStrike" cap="none" normalizeH="0" baseline="0">
                          <a:ln>
                            <a:noFill/>
                          </a:ln>
                          <a:effectLst/>
                        </a:rPr>
                        <a:t>4</a:t>
                      </a:r>
                      <a:endParaRPr kumimoji="0" lang="en-US" altLang="zh-CN"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rPr>
                        <a:t>9</a:t>
                      </a:r>
                      <a:endParaRPr kumimoji="0"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extLst>
                  <a:ext uri="{0D108BD9-81ED-4DB2-BD59-A6C34878D82A}">
                    <a16:rowId xmlns:a16="http://schemas.microsoft.com/office/drawing/2014/main" val="10005"/>
                  </a:ext>
                </a:extLst>
              </a:tr>
              <a:tr h="46456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a:ln>
                            <a:noFill/>
                          </a:ln>
                          <a:effectLst>
                            <a:outerShdw blurRad="38100" dist="38100" dir="2700000" algn="tl">
                              <a:srgbClr val="C0C0C0"/>
                            </a:outerShdw>
                          </a:effectLst>
                        </a:rPr>
                        <a:t>6</a:t>
                      </a:r>
                      <a:endParaRPr kumimoji="0" lang="en-US" altLang="zh-CN" sz="2000" b="1" i="0" u="none" strike="noStrike" cap="none" normalizeH="0" baseline="0">
                        <a:ln>
                          <a:noFill/>
                        </a:ln>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ts val="300"/>
                        </a:spcAft>
                        <a:buClr>
                          <a:schemeClr val="accent1"/>
                        </a:buClr>
                        <a:buSzPct val="65000"/>
                        <a:buFont typeface="Wingdings" panose="05000000000000000000" pitchFamily="2" charset="2"/>
                        <a:buNone/>
                      </a:pPr>
                      <a:r>
                        <a:rPr kumimoji="0" lang="en-US" altLang="zh-CN" sz="2000" u="none" strike="noStrike" cap="none" normalizeH="0" baseline="0">
                          <a:ln>
                            <a:noFill/>
                          </a:ln>
                          <a:effectLst/>
                        </a:rPr>
                        <a:t>4</a:t>
                      </a:r>
                      <a:endParaRPr kumimoji="0" lang="en-US" altLang="zh-CN"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rPr>
                        <a:t>10</a:t>
                      </a:r>
                      <a:endParaRPr kumimoji="0"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extLst>
                  <a:ext uri="{0D108BD9-81ED-4DB2-BD59-A6C34878D82A}">
                    <a16:rowId xmlns:a16="http://schemas.microsoft.com/office/drawing/2014/main" val="10006"/>
                  </a:ext>
                </a:extLst>
              </a:tr>
              <a:tr h="46456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outerShdw blurRad="38100" dist="38100" dir="2700000" algn="tl">
                              <a:srgbClr val="C0C0C0"/>
                            </a:outerShdw>
                          </a:effectLst>
                        </a:rPr>
                        <a:t>7</a:t>
                      </a:r>
                      <a:endParaRPr kumimoji="0" lang="en-US" altLang="zh-CN" sz="2000" b="1" i="0" u="none" strike="noStrike" cap="none" normalizeH="0" baseline="0" dirty="0">
                        <a:ln>
                          <a:noFill/>
                        </a:ln>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ts val="300"/>
                        </a:spcAft>
                        <a:buClr>
                          <a:schemeClr val="accent1"/>
                        </a:buClr>
                        <a:buSzPct val="65000"/>
                        <a:buFont typeface="Wingdings" panose="05000000000000000000" pitchFamily="2" charset="2"/>
                        <a:buNone/>
                      </a:pPr>
                      <a:r>
                        <a:rPr kumimoji="0" lang="en-US" altLang="zh-CN" sz="2000" u="none" strike="noStrike" cap="none" normalizeH="0" baseline="0">
                          <a:ln>
                            <a:noFill/>
                          </a:ln>
                          <a:effectLst/>
                        </a:rPr>
                        <a:t>4</a:t>
                      </a:r>
                      <a:endParaRPr kumimoji="0" lang="en-US" altLang="zh-CN"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u="none" strike="noStrike" cap="none" normalizeH="0" baseline="0" dirty="0">
                          <a:ln>
                            <a:noFill/>
                          </a:ln>
                          <a:effectLst/>
                        </a:rPr>
                        <a:t>11</a:t>
                      </a:r>
                      <a:endParaRPr kumimoji="0"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tc>
                <a:extLst>
                  <a:ext uri="{0D108BD9-81ED-4DB2-BD59-A6C34878D82A}">
                    <a16:rowId xmlns:a16="http://schemas.microsoft.com/office/drawing/2014/main" val="10007"/>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BF91C1E-C841-461B-9076-19C010899B2E}"/>
              </a:ext>
            </a:extLst>
          </p:cNvPr>
          <p:cNvSpPr>
            <a:spLocks noGrp="1"/>
          </p:cNvSpPr>
          <p:nvPr>
            <p:ph type="body" idx="1"/>
          </p:nvPr>
        </p:nvSpPr>
        <p:spPr/>
        <p:txBody>
          <a:bodyPr/>
          <a:lstStyle/>
          <a:p>
            <a:endParaRPr lang="zh-CN" altLang="en-US" dirty="0"/>
          </a:p>
        </p:txBody>
      </p:sp>
      <p:sp>
        <p:nvSpPr>
          <p:cNvPr id="957442" name="Rectangle 2"/>
          <p:cNvSpPr>
            <a:spLocks noGrp="1" noChangeArrowheads="1"/>
          </p:cNvSpPr>
          <p:nvPr>
            <p:ph type="title"/>
          </p:nvPr>
        </p:nvSpPr>
        <p:spPr/>
        <p:txBody>
          <a:bodyPr/>
          <a:lstStyle/>
          <a:p>
            <a:r>
              <a:rPr lang="en-US" altLang="zh-CN">
                <a:ea typeface="宋体" panose="02010600030101010101" pitchFamily="2" charset="-122"/>
              </a:rPr>
              <a:t>Redundancy Bits Calculation</a:t>
            </a:r>
          </a:p>
        </p:txBody>
      </p:sp>
      <p:pic>
        <p:nvPicPr>
          <p:cNvPr id="9574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019" y="1600200"/>
            <a:ext cx="6128526" cy="4309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组合 14">
            <a:extLst>
              <a:ext uri="{FF2B5EF4-FFF2-40B4-BE49-F238E27FC236}">
                <a16:creationId xmlns:a16="http://schemas.microsoft.com/office/drawing/2014/main" id="{A1FAA875-929B-465A-BC9D-BF621107AC69}"/>
              </a:ext>
            </a:extLst>
          </p:cNvPr>
          <p:cNvGrpSpPr/>
          <p:nvPr/>
        </p:nvGrpSpPr>
        <p:grpSpPr>
          <a:xfrm>
            <a:off x="590832" y="2500495"/>
            <a:ext cx="1336821" cy="3610279"/>
            <a:chOff x="590832" y="2500495"/>
            <a:chExt cx="1336821" cy="3610279"/>
          </a:xfrm>
        </p:grpSpPr>
        <p:sp>
          <p:nvSpPr>
            <p:cNvPr id="4" name="文本框 3">
              <a:extLst>
                <a:ext uri="{FF2B5EF4-FFF2-40B4-BE49-F238E27FC236}">
                  <a16:creationId xmlns:a16="http://schemas.microsoft.com/office/drawing/2014/main" id="{54336969-89C4-4867-9398-7BC84263E386}"/>
                </a:ext>
              </a:extLst>
            </p:cNvPr>
            <p:cNvSpPr txBox="1"/>
            <p:nvPr/>
          </p:nvSpPr>
          <p:spPr>
            <a:xfrm>
              <a:off x="1000896" y="2500496"/>
              <a:ext cx="926757" cy="3139321"/>
            </a:xfrm>
            <a:prstGeom prst="rect">
              <a:avLst/>
            </a:prstGeom>
            <a:noFill/>
          </p:spPr>
          <p:txBody>
            <a:bodyPr wrap="square" rtlCol="0">
              <a:spAutoFit/>
            </a:bodyPr>
            <a:lstStyle/>
            <a:p>
              <a:pPr algn="ctr"/>
              <a:r>
                <a:rPr lang="en-US" altLang="zh-CN" sz="1800" dirty="0"/>
                <a:t>0001</a:t>
              </a:r>
            </a:p>
            <a:p>
              <a:pPr algn="ctr"/>
              <a:r>
                <a:rPr lang="en-US" altLang="zh-CN" sz="1800" dirty="0"/>
                <a:t>0010</a:t>
              </a:r>
            </a:p>
            <a:p>
              <a:pPr algn="ctr"/>
              <a:r>
                <a:rPr lang="en-US" altLang="zh-CN" sz="1800" dirty="0"/>
                <a:t>0011</a:t>
              </a:r>
            </a:p>
            <a:p>
              <a:pPr algn="ctr"/>
              <a:r>
                <a:rPr lang="en-US" altLang="zh-CN" sz="1800" dirty="0"/>
                <a:t>0100</a:t>
              </a:r>
            </a:p>
            <a:p>
              <a:pPr algn="ctr"/>
              <a:r>
                <a:rPr lang="en-US" altLang="zh-CN" sz="1800" dirty="0"/>
                <a:t>0101</a:t>
              </a:r>
            </a:p>
            <a:p>
              <a:pPr algn="ctr"/>
              <a:r>
                <a:rPr lang="en-US" altLang="zh-CN" sz="1800" dirty="0"/>
                <a:t>0110</a:t>
              </a:r>
            </a:p>
            <a:p>
              <a:pPr algn="ctr"/>
              <a:r>
                <a:rPr lang="en-US" altLang="zh-CN" sz="1800" dirty="0"/>
                <a:t>0111</a:t>
              </a:r>
            </a:p>
            <a:p>
              <a:pPr algn="ctr"/>
              <a:r>
                <a:rPr lang="en-US" altLang="zh-CN" sz="1800" dirty="0"/>
                <a:t>1000</a:t>
              </a:r>
            </a:p>
            <a:p>
              <a:pPr algn="ctr"/>
              <a:r>
                <a:rPr lang="en-US" altLang="zh-CN" sz="1800" dirty="0"/>
                <a:t>1001</a:t>
              </a:r>
            </a:p>
            <a:p>
              <a:pPr algn="ctr"/>
              <a:r>
                <a:rPr lang="en-US" altLang="zh-CN" sz="1800" dirty="0"/>
                <a:t>1010</a:t>
              </a:r>
            </a:p>
            <a:p>
              <a:pPr algn="ctr"/>
              <a:r>
                <a:rPr lang="en-US" altLang="zh-CN" sz="1800" dirty="0"/>
                <a:t>1011</a:t>
              </a:r>
              <a:endParaRPr lang="zh-CN" altLang="en-US" sz="1800" dirty="0"/>
            </a:p>
          </p:txBody>
        </p:sp>
        <p:sp>
          <p:nvSpPr>
            <p:cNvPr id="5" name="文本框 4">
              <a:extLst>
                <a:ext uri="{FF2B5EF4-FFF2-40B4-BE49-F238E27FC236}">
                  <a16:creationId xmlns:a16="http://schemas.microsoft.com/office/drawing/2014/main" id="{3310E2AD-6A9D-40FC-82FD-215FDC8F485E}"/>
                </a:ext>
              </a:extLst>
            </p:cNvPr>
            <p:cNvSpPr txBox="1"/>
            <p:nvPr/>
          </p:nvSpPr>
          <p:spPr>
            <a:xfrm>
              <a:off x="590832" y="2505129"/>
              <a:ext cx="443513" cy="3139321"/>
            </a:xfrm>
            <a:prstGeom prst="rect">
              <a:avLst/>
            </a:prstGeom>
            <a:noFill/>
            <a:ln>
              <a:solidFill>
                <a:schemeClr val="tx1"/>
              </a:solidFill>
            </a:ln>
          </p:spPr>
          <p:txBody>
            <a:bodyPr wrap="square" rtlCol="0">
              <a:spAutoFit/>
            </a:bodyPr>
            <a:lstStyle/>
            <a:p>
              <a:pPr algn="r"/>
              <a:r>
                <a:rPr lang="en-US" altLang="zh-CN" sz="1800" dirty="0"/>
                <a:t>1</a:t>
              </a:r>
            </a:p>
            <a:p>
              <a:pPr algn="r"/>
              <a:r>
                <a:rPr lang="en-US" altLang="zh-CN" sz="1800" dirty="0"/>
                <a:t>2</a:t>
              </a:r>
            </a:p>
            <a:p>
              <a:pPr algn="r"/>
              <a:r>
                <a:rPr lang="en-US" altLang="zh-CN" sz="1800" dirty="0"/>
                <a:t>3</a:t>
              </a:r>
            </a:p>
            <a:p>
              <a:pPr algn="r"/>
              <a:r>
                <a:rPr lang="en-US" altLang="zh-CN" sz="1800" dirty="0"/>
                <a:t>4</a:t>
              </a:r>
            </a:p>
            <a:p>
              <a:pPr algn="r"/>
              <a:r>
                <a:rPr lang="en-US" altLang="zh-CN" sz="1800" dirty="0"/>
                <a:t>5</a:t>
              </a:r>
            </a:p>
            <a:p>
              <a:pPr algn="r"/>
              <a:r>
                <a:rPr lang="en-US" altLang="zh-CN" sz="1800" dirty="0"/>
                <a:t>6</a:t>
              </a:r>
            </a:p>
            <a:p>
              <a:pPr algn="r"/>
              <a:r>
                <a:rPr lang="en-US" altLang="zh-CN" sz="1800" dirty="0"/>
                <a:t>7</a:t>
              </a:r>
            </a:p>
            <a:p>
              <a:pPr algn="r"/>
              <a:r>
                <a:rPr lang="en-US" altLang="zh-CN" sz="1800" dirty="0"/>
                <a:t>8</a:t>
              </a:r>
            </a:p>
            <a:p>
              <a:pPr algn="r"/>
              <a:r>
                <a:rPr lang="en-US" altLang="zh-CN" sz="1800" dirty="0"/>
                <a:t>9</a:t>
              </a:r>
            </a:p>
            <a:p>
              <a:pPr algn="r"/>
              <a:r>
                <a:rPr lang="en-US" altLang="zh-CN" sz="1800" dirty="0"/>
                <a:t>10</a:t>
              </a:r>
            </a:p>
            <a:p>
              <a:pPr algn="r"/>
              <a:r>
                <a:rPr lang="en-US" altLang="zh-CN" sz="1800" dirty="0"/>
                <a:t>11</a:t>
              </a:r>
            </a:p>
          </p:txBody>
        </p:sp>
        <p:sp>
          <p:nvSpPr>
            <p:cNvPr id="6" name="矩形 5">
              <a:extLst>
                <a:ext uri="{FF2B5EF4-FFF2-40B4-BE49-F238E27FC236}">
                  <a16:creationId xmlns:a16="http://schemas.microsoft.com/office/drawing/2014/main" id="{2D7A8554-BFDD-4A3E-A07C-52B9910E7A45}"/>
                </a:ext>
              </a:extLst>
            </p:cNvPr>
            <p:cNvSpPr/>
            <p:nvPr/>
          </p:nvSpPr>
          <p:spPr>
            <a:xfrm>
              <a:off x="1577843" y="2500495"/>
              <a:ext cx="119921" cy="3108043"/>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4B427E54-F769-47A3-B3C3-61CD80B26E18}"/>
                </a:ext>
              </a:extLst>
            </p:cNvPr>
            <p:cNvSpPr/>
            <p:nvPr/>
          </p:nvSpPr>
          <p:spPr>
            <a:xfrm>
              <a:off x="1444409" y="2833141"/>
              <a:ext cx="146437" cy="2775398"/>
            </a:xfrm>
            <a:prstGeom prst="rect">
              <a:avLst/>
            </a:prstGeom>
            <a:noFill/>
            <a:ln>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724B335D-4AE1-4083-9B3E-476F75CDD83B}"/>
                </a:ext>
              </a:extLst>
            </p:cNvPr>
            <p:cNvSpPr/>
            <p:nvPr/>
          </p:nvSpPr>
          <p:spPr>
            <a:xfrm>
              <a:off x="1324488" y="3370569"/>
              <a:ext cx="133179" cy="1118985"/>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034702F-CC7A-40D6-9381-E67032561D92}"/>
                </a:ext>
              </a:extLst>
            </p:cNvPr>
            <p:cNvSpPr/>
            <p:nvPr/>
          </p:nvSpPr>
          <p:spPr>
            <a:xfrm>
              <a:off x="1191309" y="4489554"/>
              <a:ext cx="133179" cy="1118985"/>
            </a:xfrm>
            <a:prstGeom prst="rect">
              <a:avLst/>
            </a:prstGeom>
            <a:noFill/>
            <a:ln>
              <a:solidFill>
                <a:srgbClr val="0000FF"/>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9BC1183-9A5E-4F01-9BD2-17160428BCA2}"/>
                </a:ext>
              </a:extLst>
            </p:cNvPr>
            <p:cNvSpPr txBox="1"/>
            <p:nvPr/>
          </p:nvSpPr>
          <p:spPr>
            <a:xfrm>
              <a:off x="1124108" y="5802997"/>
              <a:ext cx="749508" cy="307777"/>
            </a:xfrm>
            <a:prstGeom prst="rect">
              <a:avLst/>
            </a:prstGeom>
            <a:noFill/>
          </p:spPr>
          <p:txBody>
            <a:bodyPr wrap="square" rtlCol="0">
              <a:spAutoFit/>
            </a:bodyPr>
            <a:lstStyle/>
            <a:p>
              <a:r>
                <a:rPr lang="en-US" altLang="zh-CN" dirty="0"/>
                <a:t>r</a:t>
              </a:r>
              <a:r>
                <a:rPr lang="en-US" altLang="zh-CN" baseline="-25000" dirty="0"/>
                <a:t>8</a:t>
              </a:r>
              <a:r>
                <a:rPr lang="en-US" altLang="zh-CN" dirty="0"/>
                <a:t>r</a:t>
              </a:r>
              <a:r>
                <a:rPr lang="en-US" altLang="zh-CN" baseline="-25000" dirty="0"/>
                <a:t>4</a:t>
              </a:r>
              <a:r>
                <a:rPr lang="en-US" altLang="zh-CN" dirty="0"/>
                <a:t>r</a:t>
              </a:r>
              <a:r>
                <a:rPr lang="en-US" altLang="zh-CN" baseline="-25000" dirty="0"/>
                <a:t>2</a:t>
              </a:r>
              <a:r>
                <a:rPr lang="en-US" altLang="zh-CN" dirty="0"/>
                <a:t>r</a:t>
              </a:r>
              <a:r>
                <a:rPr lang="en-US" altLang="zh-CN" baseline="-25000" dirty="0"/>
                <a:t>1</a:t>
              </a:r>
              <a:endParaRPr lang="zh-CN" altLang="en-US" baseline="-25000" dirty="0"/>
            </a:p>
          </p:txBody>
        </p:sp>
        <p:cxnSp>
          <p:nvCxnSpPr>
            <p:cNvPr id="13" name="直接连接符 12">
              <a:extLst>
                <a:ext uri="{FF2B5EF4-FFF2-40B4-BE49-F238E27FC236}">
                  <a16:creationId xmlns:a16="http://schemas.microsoft.com/office/drawing/2014/main" id="{5CE722DF-634F-48E8-A28D-912630AE0498}"/>
                </a:ext>
              </a:extLst>
            </p:cNvPr>
            <p:cNvCxnSpPr>
              <a:stCxn id="11" idx="2"/>
            </p:cNvCxnSpPr>
            <p:nvPr/>
          </p:nvCxnSpPr>
          <p:spPr>
            <a:xfrm flipH="1">
              <a:off x="1257898" y="5608539"/>
              <a:ext cx="1" cy="301381"/>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直接连接符 15">
              <a:extLst>
                <a:ext uri="{FF2B5EF4-FFF2-40B4-BE49-F238E27FC236}">
                  <a16:creationId xmlns:a16="http://schemas.microsoft.com/office/drawing/2014/main" id="{41E27E95-93C5-425B-BFA2-72E3200739FE}"/>
                </a:ext>
              </a:extLst>
            </p:cNvPr>
            <p:cNvCxnSpPr>
              <a:cxnSpLocks/>
            </p:cNvCxnSpPr>
            <p:nvPr/>
          </p:nvCxnSpPr>
          <p:spPr>
            <a:xfrm flipH="1">
              <a:off x="1410298" y="5603544"/>
              <a:ext cx="1" cy="301381"/>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直接连接符 17">
              <a:extLst>
                <a:ext uri="{FF2B5EF4-FFF2-40B4-BE49-F238E27FC236}">
                  <a16:creationId xmlns:a16="http://schemas.microsoft.com/office/drawing/2014/main" id="{89065F36-60D3-4D48-B078-CFE4C4585078}"/>
                </a:ext>
              </a:extLst>
            </p:cNvPr>
            <p:cNvCxnSpPr/>
            <p:nvPr/>
          </p:nvCxnSpPr>
          <p:spPr>
            <a:xfrm flipH="1">
              <a:off x="1521846" y="5603543"/>
              <a:ext cx="1" cy="301381"/>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直接连接符 18">
              <a:extLst>
                <a:ext uri="{FF2B5EF4-FFF2-40B4-BE49-F238E27FC236}">
                  <a16:creationId xmlns:a16="http://schemas.microsoft.com/office/drawing/2014/main" id="{F8BAE55E-9131-4986-A65B-C97BD038FD86}"/>
                </a:ext>
              </a:extLst>
            </p:cNvPr>
            <p:cNvCxnSpPr/>
            <p:nvPr/>
          </p:nvCxnSpPr>
          <p:spPr>
            <a:xfrm flipH="1">
              <a:off x="1660928" y="5603544"/>
              <a:ext cx="1" cy="301381"/>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F257205-8474-4768-BE0D-8039C5174FE5}"/>
              </a:ext>
            </a:extLst>
          </p:cNvPr>
          <p:cNvSpPr>
            <a:spLocks noGrp="1"/>
          </p:cNvSpPr>
          <p:nvPr>
            <p:ph type="body" idx="1"/>
          </p:nvPr>
        </p:nvSpPr>
        <p:spPr/>
        <p:txBody>
          <a:bodyPr/>
          <a:lstStyle/>
          <a:p>
            <a:endParaRPr lang="zh-CN" altLang="en-US"/>
          </a:p>
        </p:txBody>
      </p:sp>
      <p:sp>
        <p:nvSpPr>
          <p:cNvPr id="959490" name="Rectangle 2"/>
          <p:cNvSpPr>
            <a:spLocks noGrp="1" noChangeArrowheads="1"/>
          </p:cNvSpPr>
          <p:nvPr>
            <p:ph type="title"/>
          </p:nvPr>
        </p:nvSpPr>
        <p:spPr/>
        <p:txBody>
          <a:bodyPr/>
          <a:lstStyle/>
          <a:p>
            <a:r>
              <a:rPr lang="en-US" altLang="zh-CN">
                <a:ea typeface="宋体" panose="02010600030101010101" pitchFamily="2" charset="-122"/>
              </a:rPr>
              <a:t>Example</a:t>
            </a:r>
          </a:p>
        </p:txBody>
      </p:sp>
      <p:pic>
        <p:nvPicPr>
          <p:cNvPr id="9594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28800"/>
            <a:ext cx="8967788" cy="411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BE4E1C7-0930-4A3E-847D-97761963866F}"/>
              </a:ext>
            </a:extLst>
          </p:cNvPr>
          <p:cNvSpPr>
            <a:spLocks noGrp="1"/>
          </p:cNvSpPr>
          <p:nvPr>
            <p:ph type="body" idx="1"/>
          </p:nvPr>
        </p:nvSpPr>
        <p:spPr/>
        <p:txBody>
          <a:bodyPr/>
          <a:lstStyle/>
          <a:p>
            <a:endParaRPr lang="zh-CN" altLang="en-US" dirty="0"/>
          </a:p>
        </p:txBody>
      </p:sp>
      <p:sp>
        <p:nvSpPr>
          <p:cNvPr id="961538" name="Rectangle 2"/>
          <p:cNvSpPr>
            <a:spLocks noGrp="1" noChangeArrowheads="1"/>
          </p:cNvSpPr>
          <p:nvPr>
            <p:ph type="title"/>
          </p:nvPr>
        </p:nvSpPr>
        <p:spPr/>
        <p:txBody>
          <a:bodyPr/>
          <a:lstStyle/>
          <a:p>
            <a:r>
              <a:rPr lang="en-US" altLang="zh-CN" sz="3600" dirty="0">
                <a:ea typeface="宋体" panose="02010600030101010101" pitchFamily="2" charset="-122"/>
              </a:rPr>
              <a:t>Error Correction using Hamming Code</a:t>
            </a:r>
          </a:p>
        </p:txBody>
      </p:sp>
      <p:pic>
        <p:nvPicPr>
          <p:cNvPr id="9615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74813"/>
            <a:ext cx="4648200" cy="437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462A314D-8A5B-45C9-80D3-3DF8DD2186CA}"/>
              </a:ext>
            </a:extLst>
          </p:cNvPr>
          <p:cNvSpPr>
            <a:spLocks noGrp="1"/>
          </p:cNvSpPr>
          <p:nvPr>
            <p:ph type="body" idx="1"/>
          </p:nvPr>
        </p:nvSpPr>
        <p:spPr/>
        <p:txBody>
          <a:bodyPr/>
          <a:lstStyle/>
          <a:p>
            <a:endParaRPr lang="zh-CN" altLang="en-US"/>
          </a:p>
        </p:txBody>
      </p:sp>
      <p:sp>
        <p:nvSpPr>
          <p:cNvPr id="2" name="标题 1"/>
          <p:cNvSpPr>
            <a:spLocks noGrp="1"/>
          </p:cNvSpPr>
          <p:nvPr>
            <p:ph type="title"/>
          </p:nvPr>
        </p:nvSpPr>
        <p:spPr/>
        <p:txBody>
          <a:bodyPr/>
          <a:lstStyle/>
          <a:p>
            <a:r>
              <a:rPr lang="en-US" altLang="zh-CN" sz="3200" dirty="0"/>
              <a:t>Burst error correction using Hamming code</a:t>
            </a:r>
            <a:endParaRPr lang="zh-CN" altLang="en-US" sz="3200" dirty="0"/>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12" y="1312650"/>
            <a:ext cx="7724775"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宋体" panose="02010600030101010101" pitchFamily="2" charset="-122"/>
              </a:rPr>
              <a:t>Summary of Hamming code</a:t>
            </a:r>
            <a:endParaRPr lang="en-US" dirty="0"/>
          </a:p>
        </p:txBody>
      </p:sp>
      <p:sp>
        <p:nvSpPr>
          <p:cNvPr id="5" name="Text Placeholder 4"/>
          <p:cNvSpPr>
            <a:spLocks noGrp="1"/>
          </p:cNvSpPr>
          <p:nvPr>
            <p:ph type="body" idx="1"/>
          </p:nvPr>
        </p:nvSpPr>
        <p:spPr/>
        <p:txBody>
          <a:bodyPr/>
          <a:lstStyle/>
          <a:p>
            <a:pPr algn="ctr"/>
            <a:r>
              <a:rPr lang="en-US" altLang="en-US" dirty="0"/>
              <a:t>Example of an (11, 7) Hamming code correcting a single-bit error</a:t>
            </a:r>
          </a:p>
        </p:txBody>
      </p:sp>
      <p:pic>
        <p:nvPicPr>
          <p:cNvPr id="3" name="Picture Placeholder 2" descr="Figure 3-6. Example of an (11, 7) Hamming code correcting a single-bit erro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57200" y="3345104"/>
            <a:ext cx="7937263" cy="2215050"/>
          </a:xfrm>
        </p:spPr>
      </p:pic>
      <p:sp>
        <p:nvSpPr>
          <p:cNvPr id="4" name="矩形 3">
            <a:extLst>
              <a:ext uri="{FF2B5EF4-FFF2-40B4-BE49-F238E27FC236}">
                <a16:creationId xmlns:a16="http://schemas.microsoft.com/office/drawing/2014/main" id="{DF586004-E76F-4B08-BA61-5CF9695B21E0}"/>
              </a:ext>
            </a:extLst>
          </p:cNvPr>
          <p:cNvSpPr/>
          <p:nvPr/>
        </p:nvSpPr>
        <p:spPr>
          <a:xfrm>
            <a:off x="603368" y="1504643"/>
            <a:ext cx="7937263" cy="1631216"/>
          </a:xfrm>
          <a:prstGeom prst="rect">
            <a:avLst/>
          </a:prstGeom>
        </p:spPr>
        <p:txBody>
          <a:bodyPr wrap="square">
            <a:spAutoFit/>
          </a:bodyPr>
          <a:lstStyle/>
          <a:p>
            <a:r>
              <a:rPr lang="en-US" altLang="zh-CN" sz="2000" dirty="0">
                <a:ea typeface="宋体" panose="02010600030101010101" pitchFamily="2" charset="-122"/>
              </a:rPr>
              <a:t>Hamming code gives a simple way to add check bits and correct up to a single bit error:</a:t>
            </a:r>
          </a:p>
          <a:p>
            <a:pPr marL="342900" lvl="1" indent="-342900">
              <a:buFont typeface="Arial" panose="020B0604020202020204" pitchFamily="34" charset="0"/>
              <a:buChar char="•"/>
            </a:pPr>
            <a:r>
              <a:rPr lang="en-US" altLang="zh-CN" sz="2000" dirty="0">
                <a:ea typeface="宋体" panose="02010600030101010101" pitchFamily="2" charset="-122"/>
              </a:rPr>
              <a:t>Check bits are parity over subsets of the codeword</a:t>
            </a:r>
          </a:p>
          <a:p>
            <a:pPr marL="342900" lvl="1" indent="-342900">
              <a:buFont typeface="Arial" panose="020B0604020202020204" pitchFamily="34" charset="0"/>
              <a:buChar char="•"/>
            </a:pPr>
            <a:r>
              <a:rPr lang="en-US" altLang="zh-CN" sz="2000" dirty="0">
                <a:ea typeface="宋体" panose="02010600030101010101" pitchFamily="2" charset="-122"/>
              </a:rPr>
              <a:t>Recomputing the parity sums (</a:t>
            </a:r>
            <a:r>
              <a:rPr lang="en-US" altLang="zh-CN" sz="2000" u="sng" dirty="0">
                <a:ea typeface="宋体" panose="02010600030101010101" pitchFamily="2" charset="-122"/>
              </a:rPr>
              <a:t>syndrome</a:t>
            </a:r>
            <a:r>
              <a:rPr lang="en-US" altLang="zh-CN" sz="2000" dirty="0">
                <a:ea typeface="宋体" panose="02010600030101010101" pitchFamily="2" charset="-122"/>
              </a:rPr>
              <a:t>) gives the position of the error to flip, or 0 if there is no error</a:t>
            </a:r>
          </a:p>
        </p:txBody>
      </p:sp>
    </p:spTree>
    <p:extLst>
      <p:ext uri="{BB962C8B-B14F-4D97-AF65-F5344CB8AC3E}">
        <p14:creationId xmlns:p14="http://schemas.microsoft.com/office/powerpoint/2010/main" val="4276076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宋体" panose="02010600030101010101" pitchFamily="2" charset="-122"/>
              </a:rPr>
              <a:t>Convolutional codes</a:t>
            </a:r>
            <a:endParaRPr lang="en-US" dirty="0"/>
          </a:p>
        </p:txBody>
      </p:sp>
      <p:sp>
        <p:nvSpPr>
          <p:cNvPr id="5" name="Text Placeholder 4"/>
          <p:cNvSpPr>
            <a:spLocks noGrp="1"/>
          </p:cNvSpPr>
          <p:nvPr>
            <p:ph type="body" idx="1"/>
          </p:nvPr>
        </p:nvSpPr>
        <p:spPr>
          <a:xfrm>
            <a:off x="345989" y="4469118"/>
            <a:ext cx="8229600" cy="640088"/>
          </a:xfrm>
        </p:spPr>
        <p:txBody>
          <a:bodyPr/>
          <a:lstStyle/>
          <a:p>
            <a:pPr algn="ctr"/>
            <a:r>
              <a:rPr lang="en-US" dirty="0"/>
              <a:t>The NASA binary convolutional code used in 802.11</a:t>
            </a:r>
            <a:endParaRPr lang="en-US" altLang="en-US" dirty="0"/>
          </a:p>
        </p:txBody>
      </p:sp>
      <p:pic>
        <p:nvPicPr>
          <p:cNvPr id="9" name="Picture Placeholder 8" descr="Figure 3-7. The NASA binary convolutional code used in 802.11."/>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735362" y="2731473"/>
            <a:ext cx="5104864" cy="1925866"/>
          </a:xfrm>
        </p:spPr>
      </p:pic>
      <p:sp>
        <p:nvSpPr>
          <p:cNvPr id="3" name="矩形 2">
            <a:extLst>
              <a:ext uri="{FF2B5EF4-FFF2-40B4-BE49-F238E27FC236}">
                <a16:creationId xmlns:a16="http://schemas.microsoft.com/office/drawing/2014/main" id="{4E01210F-B156-4C7B-AB31-A05A3EABA3F6}"/>
              </a:ext>
            </a:extLst>
          </p:cNvPr>
          <p:cNvSpPr/>
          <p:nvPr/>
        </p:nvSpPr>
        <p:spPr>
          <a:xfrm>
            <a:off x="522010" y="1298912"/>
            <a:ext cx="8353167" cy="1631216"/>
          </a:xfrm>
          <a:prstGeom prst="rect">
            <a:avLst/>
          </a:prstGeom>
        </p:spPr>
        <p:txBody>
          <a:bodyPr wrap="square">
            <a:spAutoFit/>
          </a:bodyPr>
          <a:lstStyle/>
          <a:p>
            <a:r>
              <a:rPr lang="en-US" altLang="zh-CN" sz="2000" dirty="0">
                <a:ea typeface="宋体" panose="02010600030101010101" pitchFamily="2" charset="-122"/>
              </a:rPr>
              <a:t>Operates on a stream of bits, keeping internal state</a:t>
            </a:r>
          </a:p>
          <a:p>
            <a:pPr marL="342900" lvl="1" indent="-342900">
              <a:buFont typeface="Arial" panose="020B0604020202020204" pitchFamily="34" charset="0"/>
              <a:buChar char="•"/>
            </a:pPr>
            <a:r>
              <a:rPr lang="en-US" altLang="zh-CN" sz="2000" dirty="0">
                <a:ea typeface="宋体" panose="02010600030101010101" pitchFamily="2" charset="-122"/>
              </a:rPr>
              <a:t>Output stream is a function of all preceding input bits</a:t>
            </a:r>
          </a:p>
          <a:p>
            <a:pPr marL="342900" lvl="1" indent="-342900">
              <a:buFont typeface="Arial" panose="020B0604020202020204" pitchFamily="34" charset="0"/>
              <a:buChar char="•"/>
            </a:pPr>
            <a:r>
              <a:rPr lang="en-US" altLang="zh-CN" sz="2000" dirty="0">
                <a:ea typeface="宋体" panose="02010600030101010101" pitchFamily="2" charset="-122"/>
              </a:rPr>
              <a:t>Bits are decoded with the Viterbi algorithm</a:t>
            </a:r>
          </a:p>
          <a:p>
            <a:pPr marL="342900" lvl="1" indent="-342900">
              <a:buFont typeface="Arial" panose="020B0604020202020204" pitchFamily="34" charset="0"/>
              <a:buChar char="•"/>
            </a:pPr>
            <a:r>
              <a:rPr lang="en-US" altLang="zh-CN" sz="2000" dirty="0">
                <a:ea typeface="宋体" panose="02010600030101010101" pitchFamily="2" charset="-122"/>
              </a:rPr>
              <a:t>Widely used in GSM mobile phone system, satellite communications</a:t>
            </a:r>
          </a:p>
          <a:p>
            <a:pPr lvl="1"/>
            <a:endParaRPr lang="en-US" altLang="zh-CN" sz="2000" dirty="0">
              <a:ea typeface="宋体" panose="02010600030101010101" pitchFamily="2" charset="-122"/>
            </a:endParaRPr>
          </a:p>
        </p:txBody>
      </p:sp>
      <p:sp>
        <p:nvSpPr>
          <p:cNvPr id="6" name="文本框 5">
            <a:extLst>
              <a:ext uri="{FF2B5EF4-FFF2-40B4-BE49-F238E27FC236}">
                <a16:creationId xmlns:a16="http://schemas.microsoft.com/office/drawing/2014/main" id="{DE5F16F6-0620-497B-9A88-0084ADFD1DB0}"/>
              </a:ext>
            </a:extLst>
          </p:cNvPr>
          <p:cNvSpPr txBox="1"/>
          <p:nvPr/>
        </p:nvSpPr>
        <p:spPr>
          <a:xfrm>
            <a:off x="804702" y="5127112"/>
            <a:ext cx="7312174" cy="1200329"/>
          </a:xfrm>
          <a:prstGeom prst="rect">
            <a:avLst/>
          </a:prstGeom>
          <a:noFill/>
        </p:spPr>
        <p:txBody>
          <a:bodyPr wrap="square">
            <a:spAutoFit/>
          </a:bodyPr>
          <a:lstStyle/>
          <a:p>
            <a:r>
              <a:rPr lang="zh-CN" altLang="en-US" sz="1800" dirty="0"/>
              <a:t>Since 1 input bit produces 2 output bits, the </a:t>
            </a:r>
            <a:r>
              <a:rPr lang="zh-CN" altLang="en-US" sz="1800" b="1" dirty="0"/>
              <a:t>code rate </a:t>
            </a:r>
            <a:r>
              <a:rPr lang="zh-CN" altLang="en-US" sz="1800" dirty="0"/>
              <a:t>is 1/2.</a:t>
            </a:r>
            <a:endParaRPr lang="en-US" altLang="zh-CN" sz="1800" dirty="0"/>
          </a:p>
          <a:p>
            <a:r>
              <a:rPr lang="en-US" altLang="zh-CN" sz="1800" dirty="0"/>
              <a:t>It takes </a:t>
            </a:r>
            <a:r>
              <a:rPr lang="en-US" altLang="zh-CN" sz="1800" b="1" dirty="0"/>
              <a:t>seven shifts </a:t>
            </a:r>
            <a:r>
              <a:rPr lang="en-US" altLang="zh-CN" sz="1800" dirty="0"/>
              <a:t>to flush an input completely so that it does not affect the output. The </a:t>
            </a:r>
            <a:r>
              <a:rPr lang="en-US" altLang="zh-CN" sz="1800" b="1" dirty="0"/>
              <a:t>constraint length</a:t>
            </a:r>
            <a:r>
              <a:rPr lang="en-US" altLang="zh-CN" sz="1800" dirty="0"/>
              <a:t> of this code is thus k = 7.</a:t>
            </a:r>
            <a:endParaRPr lang="zh-CN" altLang="en-US" sz="1800" dirty="0"/>
          </a:p>
          <a:p>
            <a:endParaRPr lang="zh-CN" altLang="en-US" sz="1800" dirty="0"/>
          </a:p>
        </p:txBody>
      </p:sp>
      <p:sp>
        <p:nvSpPr>
          <p:cNvPr id="7" name="TextBox 9">
            <a:extLst>
              <a:ext uri="{FF2B5EF4-FFF2-40B4-BE49-F238E27FC236}">
                <a16:creationId xmlns:a16="http://schemas.microsoft.com/office/drawing/2014/main" id="{A2BDE2BE-9AEE-46DF-AE03-C739CA72FDA1}"/>
              </a:ext>
            </a:extLst>
          </p:cNvPr>
          <p:cNvSpPr txBox="1"/>
          <p:nvPr/>
        </p:nvSpPr>
        <p:spPr bwMode="auto">
          <a:xfrm>
            <a:off x="720365" y="3510256"/>
            <a:ext cx="904415" cy="338554"/>
          </a:xfrm>
          <a:prstGeom prst="rect">
            <a:avLst/>
          </a:prstGeom>
          <a:noFill/>
        </p:spPr>
        <p:txBody>
          <a:bodyPr wrap="none">
            <a:spAutoFit/>
          </a:bodyPr>
          <a:lstStyle/>
          <a:p>
            <a:pPr algn="r" eaLnBrk="1" hangingPunct="1">
              <a:defRPr/>
            </a:pPr>
            <a:r>
              <a:rPr lang="en-US" sz="1600" dirty="0">
                <a:solidFill>
                  <a:srgbClr val="FF00FF"/>
                </a:solidFill>
                <a:latin typeface="Arial" panose="020B0604020202020204" pitchFamily="34" charset="0"/>
                <a:cs typeface="Arial" panose="020B0604020202020204" pitchFamily="34" charset="0"/>
              </a:rPr>
              <a:t>… 1 1 1</a:t>
            </a:r>
          </a:p>
        </p:txBody>
      </p:sp>
      <p:grpSp>
        <p:nvGrpSpPr>
          <p:cNvPr id="12" name="组合 11">
            <a:extLst>
              <a:ext uri="{FF2B5EF4-FFF2-40B4-BE49-F238E27FC236}">
                <a16:creationId xmlns:a16="http://schemas.microsoft.com/office/drawing/2014/main" id="{8A968F16-2AD8-4E9B-BE4A-884743E80FF9}"/>
              </a:ext>
            </a:extLst>
          </p:cNvPr>
          <p:cNvGrpSpPr/>
          <p:nvPr/>
        </p:nvGrpSpPr>
        <p:grpSpPr>
          <a:xfrm>
            <a:off x="6663995" y="3420405"/>
            <a:ext cx="1446450" cy="512795"/>
            <a:chOff x="6663995" y="3420405"/>
            <a:chExt cx="1446450" cy="512795"/>
          </a:xfrm>
        </p:grpSpPr>
        <p:sp>
          <p:nvSpPr>
            <p:cNvPr id="8" name="TextBox 10">
              <a:extLst>
                <a:ext uri="{FF2B5EF4-FFF2-40B4-BE49-F238E27FC236}">
                  <a16:creationId xmlns:a16="http://schemas.microsoft.com/office/drawing/2014/main" id="{BE2CE0A3-6745-42F7-AA35-0AC10DDA888E}"/>
                </a:ext>
              </a:extLst>
            </p:cNvPr>
            <p:cNvSpPr txBox="1"/>
            <p:nvPr/>
          </p:nvSpPr>
          <p:spPr bwMode="auto">
            <a:xfrm>
              <a:off x="7122674" y="3420405"/>
              <a:ext cx="987771" cy="338554"/>
            </a:xfrm>
            <a:prstGeom prst="rect">
              <a:avLst/>
            </a:prstGeom>
            <a:noFill/>
          </p:spPr>
          <p:txBody>
            <a:bodyPr wrap="none">
              <a:spAutoFit/>
            </a:bodyPr>
            <a:lstStyle/>
            <a:p>
              <a:pPr algn="r" eaLnBrk="1" hangingPunct="1">
                <a:defRPr/>
              </a:pPr>
              <a:r>
                <a:rPr lang="en-US" sz="1600" dirty="0">
                  <a:solidFill>
                    <a:srgbClr val="FF00FF"/>
                  </a:solidFill>
                  <a:latin typeface="Arial" panose="020B0604020202020204" pitchFamily="34" charset="0"/>
                  <a:cs typeface="Arial" panose="020B0604020202020204" pitchFamily="34" charset="0"/>
                </a:rPr>
                <a:t>0    1    1</a:t>
              </a:r>
            </a:p>
          </p:txBody>
        </p:sp>
        <p:sp>
          <p:nvSpPr>
            <p:cNvPr id="10" name="TextBox 11">
              <a:extLst>
                <a:ext uri="{FF2B5EF4-FFF2-40B4-BE49-F238E27FC236}">
                  <a16:creationId xmlns:a16="http://schemas.microsoft.com/office/drawing/2014/main" id="{64A7F95A-4EEB-4349-8533-814F571CD6C7}"/>
                </a:ext>
              </a:extLst>
            </p:cNvPr>
            <p:cNvSpPr txBox="1"/>
            <p:nvPr/>
          </p:nvSpPr>
          <p:spPr bwMode="auto">
            <a:xfrm>
              <a:off x="6914752" y="3594646"/>
              <a:ext cx="987771" cy="338554"/>
            </a:xfrm>
            <a:prstGeom prst="rect">
              <a:avLst/>
            </a:prstGeom>
            <a:noFill/>
          </p:spPr>
          <p:txBody>
            <a:bodyPr wrap="none">
              <a:spAutoFit/>
            </a:bodyPr>
            <a:lstStyle/>
            <a:p>
              <a:pPr algn="r" eaLnBrk="1" hangingPunct="1">
                <a:defRPr/>
              </a:pPr>
              <a:r>
                <a:rPr lang="en-US" sz="1600" dirty="0">
                  <a:solidFill>
                    <a:srgbClr val="FF00FF"/>
                  </a:solidFill>
                  <a:latin typeface="Arial" panose="020B0604020202020204" pitchFamily="34" charset="0"/>
                  <a:cs typeface="Arial" panose="020B0604020202020204" pitchFamily="34" charset="0"/>
                </a:rPr>
                <a:t>1    0    1</a:t>
              </a:r>
            </a:p>
          </p:txBody>
        </p:sp>
        <p:sp>
          <p:nvSpPr>
            <p:cNvPr id="11" name="TextBox 12">
              <a:extLst>
                <a:ext uri="{FF2B5EF4-FFF2-40B4-BE49-F238E27FC236}">
                  <a16:creationId xmlns:a16="http://schemas.microsoft.com/office/drawing/2014/main" id="{04A40CE0-BD72-4DF1-8DEE-D6854DDF1AF4}"/>
                </a:ext>
              </a:extLst>
            </p:cNvPr>
            <p:cNvSpPr txBox="1">
              <a:spLocks noChangeArrowheads="1"/>
            </p:cNvSpPr>
            <p:nvPr/>
          </p:nvSpPr>
          <p:spPr bwMode="auto">
            <a:xfrm>
              <a:off x="6663995" y="3446934"/>
              <a:ext cx="3898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600" dirty="0">
                  <a:solidFill>
                    <a:srgbClr val="FF00FF"/>
                  </a:solidFill>
                  <a:ea typeface="宋体" panose="02010600030101010101" pitchFamily="2" charset="-122"/>
                </a:rPr>
                <a:t>…</a:t>
              </a:r>
            </a:p>
          </p:txBody>
        </p:sp>
      </p:grpSp>
    </p:spTree>
    <p:extLst>
      <p:ext uri="{BB962C8B-B14F-4D97-AF65-F5344CB8AC3E}">
        <p14:creationId xmlns:p14="http://schemas.microsoft.com/office/powerpoint/2010/main" val="927725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宋体" panose="02010600030101010101" pitchFamily="2" charset="-122"/>
              </a:rPr>
              <a:t>Reed-Solomon and Low-Density Parity Check codes</a:t>
            </a:r>
            <a:endParaRPr lang="en-US" dirty="0"/>
          </a:p>
        </p:txBody>
      </p:sp>
      <p:sp>
        <p:nvSpPr>
          <p:cNvPr id="3" name="Text Placeholder 2"/>
          <p:cNvSpPr>
            <a:spLocks noGrp="1"/>
          </p:cNvSpPr>
          <p:nvPr>
            <p:ph type="body" idx="1"/>
          </p:nvPr>
        </p:nvSpPr>
        <p:spPr/>
        <p:txBody>
          <a:bodyPr/>
          <a:lstStyle/>
          <a:p>
            <a:r>
              <a:rPr lang="en-US" sz="2000" dirty="0"/>
              <a:t>Reed-Solomon codes</a:t>
            </a:r>
          </a:p>
          <a:p>
            <a:pPr lvl="1"/>
            <a:r>
              <a:rPr lang="en-US" sz="1800" dirty="0"/>
              <a:t>Linear block codes. Often systematic</a:t>
            </a:r>
          </a:p>
          <a:p>
            <a:pPr lvl="1"/>
            <a:r>
              <a:rPr lang="en-US" sz="1800" dirty="0"/>
              <a:t>Codes are based on the fact that every n degree polynomial is uniquely determined by n + 1 points</a:t>
            </a:r>
          </a:p>
          <a:p>
            <a:pPr lvl="1"/>
            <a:r>
              <a:rPr lang="en-US" altLang="zh-CN" sz="1800" dirty="0">
                <a:ea typeface="宋体" panose="02010600030101010101" pitchFamily="2" charset="-122"/>
              </a:rPr>
              <a:t>DSL, data over cable, satellite communications, CDs, DVDs, and Blu-ray discs</a:t>
            </a:r>
            <a:endParaRPr lang="en-US" sz="1800" dirty="0"/>
          </a:p>
          <a:p>
            <a:r>
              <a:rPr lang="en-US" sz="2000" dirty="0"/>
              <a:t>LDPC (Low-Density Parity Check) codes</a:t>
            </a:r>
          </a:p>
          <a:p>
            <a:pPr lvl="1"/>
            <a:r>
              <a:rPr lang="en-US" sz="1800" dirty="0"/>
              <a:t>Linear block codes</a:t>
            </a:r>
          </a:p>
          <a:p>
            <a:pPr lvl="1"/>
            <a:r>
              <a:rPr lang="en-US" sz="1800" dirty="0"/>
              <a:t>Each output bit is formed from only a fraction of the input bits</a:t>
            </a:r>
          </a:p>
          <a:p>
            <a:pPr lvl="1"/>
            <a:r>
              <a:rPr lang="en-US" sz="1800" dirty="0"/>
              <a:t>Practical for large block sizes</a:t>
            </a:r>
          </a:p>
          <a:p>
            <a:pPr lvl="1"/>
            <a:r>
              <a:rPr lang="en-US" sz="1800" dirty="0"/>
              <a:t>Have excellent error-correction abilities that outperform many other codes</a:t>
            </a:r>
          </a:p>
          <a:p>
            <a:pPr lvl="1"/>
            <a:r>
              <a:rPr lang="en-US" altLang="zh-CN" sz="1800" dirty="0">
                <a:ea typeface="宋体" panose="02010600030101010101" pitchFamily="2" charset="-122"/>
              </a:rPr>
              <a:t>digital video broadcasting, 10Gbps Ethernet, power-line network, latest version of 802.11</a:t>
            </a:r>
            <a:endParaRPr lang="en-US" sz="1800" dirty="0"/>
          </a:p>
        </p:txBody>
      </p:sp>
    </p:spTree>
    <p:extLst>
      <p:ext uri="{BB962C8B-B14F-4D97-AF65-F5344CB8AC3E}">
        <p14:creationId xmlns:p14="http://schemas.microsoft.com/office/powerpoint/2010/main" val="1660587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Error-Detecting Codes</a:t>
            </a:r>
          </a:p>
        </p:txBody>
      </p:sp>
      <p:sp>
        <p:nvSpPr>
          <p:cNvPr id="3" name="Text Placeholder 2"/>
          <p:cNvSpPr>
            <a:spLocks noGrp="1"/>
          </p:cNvSpPr>
          <p:nvPr>
            <p:ph type="body" idx="1"/>
          </p:nvPr>
        </p:nvSpPr>
        <p:spPr/>
        <p:txBody>
          <a:bodyPr/>
          <a:lstStyle/>
          <a:p>
            <a:r>
              <a:rPr lang="en-US" dirty="0"/>
              <a:t>Linear, systematic block codes</a:t>
            </a:r>
          </a:p>
          <a:p>
            <a:pPr lvl="1"/>
            <a:r>
              <a:rPr lang="en-US" dirty="0"/>
              <a:t>Parity</a:t>
            </a:r>
          </a:p>
          <a:p>
            <a:pPr lvl="1"/>
            <a:r>
              <a:rPr lang="en-US" dirty="0"/>
              <a:t>Checksums</a:t>
            </a:r>
          </a:p>
          <a:p>
            <a:pPr lvl="1"/>
            <a:r>
              <a:rPr lang="en-US" dirty="0"/>
              <a:t>Cyclic Redundancy Checks (CRCs)</a:t>
            </a:r>
          </a:p>
        </p:txBody>
      </p:sp>
    </p:spTree>
    <p:extLst>
      <p:ext uri="{BB962C8B-B14F-4D97-AF65-F5344CB8AC3E}">
        <p14:creationId xmlns:p14="http://schemas.microsoft.com/office/powerpoint/2010/main" val="1567278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Content Placeholder 3"/>
          <p:cNvSpPr>
            <a:spLocks noGrp="1"/>
          </p:cNvSpPr>
          <p:nvPr>
            <p:ph type="body" idx="1"/>
          </p:nvPr>
        </p:nvSpPr>
        <p:spPr/>
        <p:txBody>
          <a:bodyPr/>
          <a:lstStyle/>
          <a:p>
            <a:pPr>
              <a:lnSpc>
                <a:spcPct val="90000"/>
              </a:lnSpc>
            </a:pPr>
            <a:r>
              <a:rPr lang="en-US" altLang="zh-CN" dirty="0">
                <a:ea typeface="宋体" panose="02010600030101010101" pitchFamily="2" charset="-122"/>
              </a:rPr>
              <a:t>Parity bit is added as the modulo 2 sum of data bits</a:t>
            </a:r>
          </a:p>
          <a:p>
            <a:pPr lvl="1">
              <a:lnSpc>
                <a:spcPct val="90000"/>
              </a:lnSpc>
            </a:pPr>
            <a:r>
              <a:rPr lang="en-US" altLang="zh-CN" dirty="0">
                <a:ea typeface="宋体" panose="02010600030101010101" pitchFamily="2" charset="-122"/>
                <a:sym typeface="Wingdings" panose="05000000000000000000" pitchFamily="2" charset="2"/>
              </a:rPr>
              <a:t>Equivalent to XOR; this is even parity</a:t>
            </a:r>
          </a:p>
          <a:p>
            <a:pPr lvl="1">
              <a:lnSpc>
                <a:spcPct val="90000"/>
              </a:lnSpc>
            </a:pPr>
            <a:r>
              <a:rPr lang="en-US" altLang="zh-CN" dirty="0">
                <a:ea typeface="宋体" panose="02010600030101010101" pitchFamily="2" charset="-122"/>
              </a:rPr>
              <a:t>Ex: 1110000 </a:t>
            </a:r>
            <a:r>
              <a:rPr lang="en-US" altLang="zh-CN" dirty="0">
                <a:ea typeface="宋体" panose="02010600030101010101" pitchFamily="2" charset="-122"/>
                <a:sym typeface="Wingdings" panose="05000000000000000000" pitchFamily="2" charset="2"/>
              </a:rPr>
              <a:t> 1110000</a:t>
            </a:r>
            <a:r>
              <a:rPr lang="en-US" altLang="zh-CN" dirty="0">
                <a:solidFill>
                  <a:srgbClr val="FF2BD8"/>
                </a:solidFill>
                <a:ea typeface="宋体" panose="02010600030101010101" pitchFamily="2" charset="-122"/>
                <a:sym typeface="Wingdings" panose="05000000000000000000" pitchFamily="2" charset="2"/>
              </a:rPr>
              <a:t>1</a:t>
            </a:r>
            <a:r>
              <a:rPr lang="en-US" altLang="zh-CN" dirty="0">
                <a:ea typeface="宋体" panose="02010600030101010101" pitchFamily="2" charset="-122"/>
                <a:sym typeface="Wingdings" panose="05000000000000000000" pitchFamily="2" charset="2"/>
              </a:rPr>
              <a:t> </a:t>
            </a:r>
          </a:p>
          <a:p>
            <a:pPr lvl="1">
              <a:lnSpc>
                <a:spcPct val="90000"/>
              </a:lnSpc>
            </a:pPr>
            <a:r>
              <a:rPr lang="en-US" altLang="zh-CN" dirty="0">
                <a:ea typeface="宋体" panose="02010600030101010101" pitchFamily="2" charset="-122"/>
                <a:sym typeface="Wingdings" panose="05000000000000000000" pitchFamily="2" charset="2"/>
              </a:rPr>
              <a:t>Detection checks if the sum is wrong (an error)</a:t>
            </a:r>
          </a:p>
          <a:p>
            <a:pPr lvl="3">
              <a:lnSpc>
                <a:spcPct val="90000"/>
              </a:lnSpc>
            </a:pPr>
            <a:endParaRPr lang="en-US" altLang="zh-CN" dirty="0">
              <a:solidFill>
                <a:srgbClr val="FF2BD8"/>
              </a:solidFill>
              <a:ea typeface="宋体" panose="02010600030101010101" pitchFamily="2" charset="-122"/>
              <a:sym typeface="Wingdings" panose="05000000000000000000" pitchFamily="2" charset="2"/>
            </a:endParaRPr>
          </a:p>
          <a:p>
            <a:pPr>
              <a:lnSpc>
                <a:spcPct val="90000"/>
              </a:lnSpc>
            </a:pPr>
            <a:r>
              <a:rPr lang="en-US" altLang="zh-CN" dirty="0">
                <a:ea typeface="宋体" panose="02010600030101010101" pitchFamily="2" charset="-122"/>
                <a:sym typeface="Wingdings" panose="05000000000000000000" pitchFamily="2" charset="2"/>
              </a:rPr>
              <a:t>Simple way to detect an </a:t>
            </a:r>
            <a:r>
              <a:rPr lang="en-US" altLang="zh-CN" b="1" i="1" dirty="0">
                <a:solidFill>
                  <a:srgbClr val="0000FF"/>
                </a:solidFill>
                <a:ea typeface="宋体" panose="02010600030101010101" pitchFamily="2" charset="-122"/>
                <a:sym typeface="Wingdings" panose="05000000000000000000" pitchFamily="2" charset="2"/>
              </a:rPr>
              <a:t>odd</a:t>
            </a:r>
            <a:r>
              <a:rPr lang="en-US" altLang="zh-CN" i="1" dirty="0">
                <a:ea typeface="宋体" panose="02010600030101010101" pitchFamily="2" charset="-122"/>
                <a:sym typeface="Wingdings" panose="05000000000000000000" pitchFamily="2" charset="2"/>
              </a:rPr>
              <a:t> </a:t>
            </a:r>
            <a:r>
              <a:rPr lang="en-US" altLang="zh-CN" dirty="0">
                <a:ea typeface="宋体" panose="02010600030101010101" pitchFamily="2" charset="-122"/>
                <a:sym typeface="Wingdings" panose="05000000000000000000" pitchFamily="2" charset="2"/>
              </a:rPr>
              <a:t>number</a:t>
            </a:r>
            <a:r>
              <a:rPr lang="en-US" altLang="zh-CN" i="1" dirty="0">
                <a:ea typeface="宋体" panose="02010600030101010101" pitchFamily="2" charset="-122"/>
                <a:sym typeface="Wingdings" panose="05000000000000000000" pitchFamily="2" charset="2"/>
              </a:rPr>
              <a:t> </a:t>
            </a:r>
            <a:r>
              <a:rPr lang="en-US" altLang="zh-CN" dirty="0">
                <a:ea typeface="宋体" panose="02010600030101010101" pitchFamily="2" charset="-122"/>
                <a:sym typeface="Wingdings" panose="05000000000000000000" pitchFamily="2" charset="2"/>
              </a:rPr>
              <a:t>of errors</a:t>
            </a:r>
          </a:p>
          <a:p>
            <a:pPr lvl="1">
              <a:lnSpc>
                <a:spcPct val="90000"/>
              </a:lnSpc>
            </a:pPr>
            <a:r>
              <a:rPr lang="en-US" altLang="zh-CN" dirty="0">
                <a:ea typeface="宋体" panose="02010600030101010101" pitchFamily="2" charset="-122"/>
                <a:sym typeface="Wingdings" panose="05000000000000000000" pitchFamily="2" charset="2"/>
              </a:rPr>
              <a:t>Ex: 1 error, 11100</a:t>
            </a:r>
            <a:r>
              <a:rPr lang="en-US" altLang="zh-CN" u="sng" dirty="0">
                <a:ea typeface="宋体" panose="02010600030101010101" pitchFamily="2" charset="-122"/>
                <a:sym typeface="Wingdings" panose="05000000000000000000" pitchFamily="2" charset="2"/>
              </a:rPr>
              <a:t>1</a:t>
            </a:r>
            <a:r>
              <a:rPr lang="en-US" altLang="zh-CN" dirty="0">
                <a:ea typeface="宋体" panose="02010600030101010101" pitchFamily="2" charset="-122"/>
                <a:sym typeface="Wingdings" panose="05000000000000000000" pitchFamily="2" charset="2"/>
              </a:rPr>
              <a:t>0</a:t>
            </a:r>
            <a:r>
              <a:rPr lang="en-US" altLang="zh-CN" dirty="0">
                <a:solidFill>
                  <a:srgbClr val="FF2BD8"/>
                </a:solidFill>
                <a:ea typeface="宋体" panose="02010600030101010101" pitchFamily="2" charset="-122"/>
                <a:sym typeface="Wingdings" panose="05000000000000000000" pitchFamily="2" charset="2"/>
              </a:rPr>
              <a:t>1</a:t>
            </a:r>
            <a:r>
              <a:rPr lang="en-US" altLang="zh-CN" dirty="0">
                <a:ea typeface="宋体" panose="02010600030101010101" pitchFamily="2" charset="-122"/>
                <a:sym typeface="Wingdings" panose="05000000000000000000" pitchFamily="2" charset="2"/>
              </a:rPr>
              <a:t>; detected, sum is wrong</a:t>
            </a:r>
          </a:p>
          <a:p>
            <a:pPr lvl="1">
              <a:lnSpc>
                <a:spcPct val="90000"/>
              </a:lnSpc>
            </a:pPr>
            <a:r>
              <a:rPr lang="en-US" altLang="zh-CN" dirty="0">
                <a:ea typeface="宋体" panose="02010600030101010101" pitchFamily="2" charset="-122"/>
                <a:sym typeface="Wingdings" panose="05000000000000000000" pitchFamily="2" charset="2"/>
              </a:rPr>
              <a:t>Ex: 3 errors, 11</a:t>
            </a:r>
            <a:r>
              <a:rPr lang="en-US" altLang="zh-CN" u="sng" dirty="0">
                <a:ea typeface="宋体" panose="02010600030101010101" pitchFamily="2" charset="-122"/>
                <a:sym typeface="Wingdings" panose="05000000000000000000" pitchFamily="2" charset="2"/>
              </a:rPr>
              <a:t>011</a:t>
            </a:r>
            <a:r>
              <a:rPr lang="en-US" altLang="zh-CN" dirty="0">
                <a:ea typeface="宋体" panose="02010600030101010101" pitchFamily="2" charset="-122"/>
                <a:sym typeface="Wingdings" panose="05000000000000000000" pitchFamily="2" charset="2"/>
              </a:rPr>
              <a:t>00</a:t>
            </a:r>
            <a:r>
              <a:rPr lang="en-US" altLang="zh-CN" dirty="0">
                <a:solidFill>
                  <a:srgbClr val="FF2BD8"/>
                </a:solidFill>
                <a:ea typeface="宋体" panose="02010600030101010101" pitchFamily="2" charset="-122"/>
                <a:sym typeface="Wingdings" panose="05000000000000000000" pitchFamily="2" charset="2"/>
              </a:rPr>
              <a:t>1</a:t>
            </a:r>
            <a:r>
              <a:rPr lang="en-US" altLang="zh-CN" dirty="0">
                <a:ea typeface="宋体" panose="02010600030101010101" pitchFamily="2" charset="-122"/>
                <a:sym typeface="Wingdings" panose="05000000000000000000" pitchFamily="2" charset="2"/>
              </a:rPr>
              <a:t>; detected sum is wrong</a:t>
            </a:r>
          </a:p>
          <a:p>
            <a:pPr lvl="1">
              <a:lnSpc>
                <a:spcPct val="90000"/>
              </a:lnSpc>
            </a:pPr>
            <a:r>
              <a:rPr lang="en-US" altLang="zh-CN" dirty="0">
                <a:ea typeface="宋体" panose="02010600030101010101" pitchFamily="2" charset="-122"/>
                <a:sym typeface="Wingdings" panose="05000000000000000000" pitchFamily="2" charset="2"/>
              </a:rPr>
              <a:t>Ex: 2 errors, 1110</a:t>
            </a:r>
            <a:r>
              <a:rPr lang="en-US" altLang="zh-CN" u="sng" dirty="0">
                <a:ea typeface="宋体" panose="02010600030101010101" pitchFamily="2" charset="-122"/>
                <a:sym typeface="Wingdings" panose="05000000000000000000" pitchFamily="2" charset="2"/>
              </a:rPr>
              <a:t>11</a:t>
            </a:r>
            <a:r>
              <a:rPr lang="en-US" altLang="zh-CN" dirty="0">
                <a:ea typeface="宋体" panose="02010600030101010101" pitchFamily="2" charset="-122"/>
                <a:sym typeface="Wingdings" panose="05000000000000000000" pitchFamily="2" charset="2"/>
              </a:rPr>
              <a:t>0</a:t>
            </a:r>
            <a:r>
              <a:rPr lang="en-US" altLang="zh-CN" dirty="0">
                <a:solidFill>
                  <a:srgbClr val="FF2BD8"/>
                </a:solidFill>
                <a:ea typeface="宋体" panose="02010600030101010101" pitchFamily="2" charset="-122"/>
                <a:sym typeface="Wingdings" panose="05000000000000000000" pitchFamily="2" charset="2"/>
              </a:rPr>
              <a:t>1</a:t>
            </a:r>
            <a:r>
              <a:rPr lang="en-US" altLang="zh-CN" dirty="0">
                <a:ea typeface="宋体" panose="02010600030101010101" pitchFamily="2" charset="-122"/>
                <a:sym typeface="Wingdings" panose="05000000000000000000" pitchFamily="2" charset="2"/>
              </a:rPr>
              <a:t>; </a:t>
            </a:r>
            <a:r>
              <a:rPr lang="en-US" altLang="zh-CN" i="1" dirty="0">
                <a:ea typeface="宋体" panose="02010600030101010101" pitchFamily="2" charset="-122"/>
                <a:sym typeface="Wingdings" panose="05000000000000000000" pitchFamily="2" charset="2"/>
              </a:rPr>
              <a:t>not</a:t>
            </a:r>
            <a:r>
              <a:rPr lang="en-US" altLang="zh-CN" dirty="0">
                <a:ea typeface="宋体" panose="02010600030101010101" pitchFamily="2" charset="-122"/>
                <a:sym typeface="Wingdings" panose="05000000000000000000" pitchFamily="2" charset="2"/>
              </a:rPr>
              <a:t> </a:t>
            </a:r>
            <a:r>
              <a:rPr lang="en-US" altLang="zh-CN" i="1" dirty="0">
                <a:ea typeface="宋体" panose="02010600030101010101" pitchFamily="2" charset="-122"/>
                <a:sym typeface="Wingdings" panose="05000000000000000000" pitchFamily="2" charset="2"/>
              </a:rPr>
              <a:t>detected</a:t>
            </a:r>
            <a:r>
              <a:rPr lang="en-US" altLang="zh-CN" dirty="0">
                <a:ea typeface="宋体" panose="02010600030101010101" pitchFamily="2" charset="-122"/>
                <a:sym typeface="Wingdings" panose="05000000000000000000" pitchFamily="2" charset="2"/>
              </a:rPr>
              <a:t>, sum is right!</a:t>
            </a:r>
          </a:p>
          <a:p>
            <a:pPr lvl="1">
              <a:lnSpc>
                <a:spcPct val="90000"/>
              </a:lnSpc>
            </a:pPr>
            <a:r>
              <a:rPr lang="en-US" altLang="zh-CN" dirty="0">
                <a:ea typeface="宋体" panose="02010600030101010101" pitchFamily="2" charset="-122"/>
                <a:sym typeface="Wingdings" panose="05000000000000000000" pitchFamily="2" charset="2"/>
              </a:rPr>
              <a:t>Error can also be in the parity bit itself</a:t>
            </a:r>
          </a:p>
          <a:p>
            <a:pPr lvl="1">
              <a:lnSpc>
                <a:spcPct val="90000"/>
              </a:lnSpc>
            </a:pPr>
            <a:r>
              <a:rPr lang="en-US" altLang="zh-CN" dirty="0">
                <a:ea typeface="宋体" panose="02010600030101010101" pitchFamily="2" charset="-122"/>
                <a:sym typeface="Wingdings" panose="05000000000000000000" pitchFamily="2" charset="2"/>
              </a:rPr>
              <a:t>Random errors are detected with probability ½ </a:t>
            </a:r>
          </a:p>
        </p:txBody>
      </p:sp>
      <p:sp>
        <p:nvSpPr>
          <p:cNvPr id="33794" name="Title 1"/>
          <p:cNvSpPr>
            <a:spLocks noGrp="1"/>
          </p:cNvSpPr>
          <p:nvPr>
            <p:ph type="title"/>
          </p:nvPr>
        </p:nvSpPr>
        <p:spPr/>
        <p:txBody>
          <a:bodyPr/>
          <a:lstStyle/>
          <a:p>
            <a:r>
              <a:rPr lang="en-US" altLang="zh-CN" dirty="0">
                <a:ea typeface="宋体" panose="02010600030101010101" pitchFamily="2" charset="-122"/>
              </a:rPr>
              <a:t>Parity (1)</a:t>
            </a:r>
          </a:p>
        </p:txBody>
      </p:sp>
    </p:spTree>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内容占位符 2"/>
          <p:cNvSpPr>
            <a:spLocks noGrp="1"/>
          </p:cNvSpPr>
          <p:nvPr>
            <p:ph type="body" idx="1"/>
          </p:nvPr>
        </p:nvSpPr>
        <p:spPr/>
        <p:txBody>
          <a:bodyPr/>
          <a:lstStyle/>
          <a:p>
            <a:pPr marL="342900" indent="-342900">
              <a:buFont typeface="Arial" panose="020B0604020202020204" pitchFamily="34" charset="0"/>
              <a:buChar char="•"/>
            </a:pPr>
            <a:r>
              <a:rPr lang="en-US" altLang="zh-CN" dirty="0">
                <a:ea typeface="宋体" panose="02010600030101010101" pitchFamily="2" charset="-122"/>
              </a:rPr>
              <a:t>A </a:t>
            </a:r>
            <a:r>
              <a:rPr lang="en-US" altLang="zh-CN" b="1" i="1" dirty="0">
                <a:solidFill>
                  <a:srgbClr val="0000FF"/>
                </a:solidFill>
                <a:ea typeface="宋体" panose="02010600030101010101" pitchFamily="2" charset="-122"/>
              </a:rPr>
              <a:t>point-to-point</a:t>
            </a:r>
            <a:r>
              <a:rPr lang="en-US" altLang="zh-CN" dirty="0">
                <a:ea typeface="宋体" panose="02010600030101010101" pitchFamily="2" charset="-122"/>
              </a:rPr>
              <a:t> link uses the whole capacity of the medium.</a:t>
            </a:r>
          </a:p>
          <a:p>
            <a:pPr marL="800100" lvl="1" indent="-342900"/>
            <a:r>
              <a:rPr lang="en-US" altLang="zh-CN" dirty="0">
                <a:ea typeface="宋体" panose="02010600030101010101" pitchFamily="2" charset="-122"/>
              </a:rPr>
              <a:t>dedicated to the two devices </a:t>
            </a:r>
          </a:p>
          <a:p>
            <a:pPr marL="800100" lvl="1" indent="-342900"/>
            <a:r>
              <a:rPr lang="en-US" altLang="zh-CN" dirty="0">
                <a:ea typeface="宋体" panose="02010600030101010101" pitchFamily="2" charset="-122"/>
              </a:rPr>
              <a:t>E.g., when two friends use the traditional home phones to chat, they are using a point-to-point link;</a:t>
            </a:r>
          </a:p>
          <a:p>
            <a:pPr marL="342900" indent="-342900">
              <a:buFont typeface="Arial" panose="020B0604020202020204" pitchFamily="34" charset="0"/>
              <a:buChar char="•"/>
            </a:pPr>
            <a:r>
              <a:rPr lang="en-US" altLang="zh-CN" dirty="0">
                <a:ea typeface="宋体" panose="02010600030101010101" pitchFamily="2" charset="-122"/>
              </a:rPr>
              <a:t>A </a:t>
            </a:r>
            <a:r>
              <a:rPr lang="en-US" altLang="zh-CN" b="1" i="1" dirty="0">
                <a:solidFill>
                  <a:srgbClr val="0000FF"/>
                </a:solidFill>
                <a:ea typeface="宋体" panose="02010600030101010101" pitchFamily="2" charset="-122"/>
              </a:rPr>
              <a:t>broadcast</a:t>
            </a:r>
            <a:r>
              <a:rPr lang="en-US" altLang="zh-CN" dirty="0">
                <a:ea typeface="宋体" panose="02010600030101010101" pitchFamily="2" charset="-122"/>
              </a:rPr>
              <a:t> link uses only part of the capacity of the link. </a:t>
            </a:r>
          </a:p>
          <a:p>
            <a:pPr marL="800100" lvl="1" indent="-342900"/>
            <a:r>
              <a:rPr lang="en-US" altLang="zh-CN" dirty="0">
                <a:ea typeface="宋体" panose="02010600030101010101" pitchFamily="2" charset="-122"/>
              </a:rPr>
              <a:t>shared between several pairs of devices. </a:t>
            </a:r>
          </a:p>
          <a:p>
            <a:pPr marL="800100" lvl="1" indent="-342900"/>
            <a:r>
              <a:rPr lang="en-US" altLang="zh-CN" dirty="0">
                <a:ea typeface="宋体" panose="02010600030101010101" pitchFamily="2" charset="-122"/>
              </a:rPr>
              <a:t>E.g., when the same two friends use their cellular phones, they are using a broadcast link (the air is shared among many cell phone users).</a:t>
            </a:r>
            <a:endParaRPr lang="zh-CN" altLang="en-US" dirty="0">
              <a:ea typeface="宋体" panose="02010600030101010101" pitchFamily="2" charset="-122"/>
            </a:endParaRPr>
          </a:p>
        </p:txBody>
      </p:sp>
      <p:sp>
        <p:nvSpPr>
          <p:cNvPr id="12290" name="标题 1"/>
          <p:cNvSpPr>
            <a:spLocks noGrp="1"/>
          </p:cNvSpPr>
          <p:nvPr>
            <p:ph type="title"/>
          </p:nvPr>
        </p:nvSpPr>
        <p:spPr/>
        <p:txBody>
          <a:bodyPr/>
          <a:lstStyle/>
          <a:p>
            <a:r>
              <a:rPr lang="en-US" altLang="zh-CN">
                <a:ea typeface="宋体" panose="02010600030101010101" pitchFamily="2" charset="-122"/>
              </a:rPr>
              <a:t>Two Categories of Links</a:t>
            </a:r>
            <a:endParaRPr lang="zh-CN" altLang="en-US">
              <a:ea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Content Placeholder 2"/>
          <p:cNvSpPr>
            <a:spLocks noGrp="1"/>
          </p:cNvSpPr>
          <p:nvPr>
            <p:ph type="body" idx="1"/>
          </p:nvPr>
        </p:nvSpPr>
        <p:spPr/>
        <p:txBody>
          <a:bodyPr/>
          <a:lstStyle/>
          <a:p>
            <a:r>
              <a:rPr lang="en-US" altLang="zh-CN" u="sng">
                <a:ea typeface="宋体" panose="02010600030101010101" pitchFamily="2" charset="-122"/>
              </a:rPr>
              <a:t>Interleaving</a:t>
            </a:r>
            <a:r>
              <a:rPr lang="en-US" altLang="zh-CN">
                <a:ea typeface="宋体" panose="02010600030101010101" pitchFamily="2" charset="-122"/>
              </a:rPr>
              <a:t> of N parity bits detects burst errors up to N </a:t>
            </a:r>
          </a:p>
          <a:p>
            <a:pPr lvl="1"/>
            <a:r>
              <a:rPr lang="en-US" altLang="zh-CN">
                <a:ea typeface="宋体" panose="02010600030101010101" pitchFamily="2" charset="-122"/>
              </a:rPr>
              <a:t>Each parity sum is made over non-adjacent bits</a:t>
            </a:r>
          </a:p>
          <a:p>
            <a:pPr lvl="1"/>
            <a:r>
              <a:rPr lang="en-US" altLang="zh-CN">
                <a:ea typeface="宋体" panose="02010600030101010101" pitchFamily="2" charset="-122"/>
              </a:rPr>
              <a:t>An even burst of up to N errors will not cause it to fail </a:t>
            </a:r>
          </a:p>
        </p:txBody>
      </p:sp>
      <p:sp>
        <p:nvSpPr>
          <p:cNvPr id="34818" name="Title 1"/>
          <p:cNvSpPr>
            <a:spLocks noGrp="1"/>
          </p:cNvSpPr>
          <p:nvPr>
            <p:ph type="title"/>
          </p:nvPr>
        </p:nvSpPr>
        <p:spPr/>
        <p:txBody>
          <a:bodyPr/>
          <a:lstStyle/>
          <a:p>
            <a:r>
              <a:rPr lang="en-US" altLang="zh-CN" dirty="0">
                <a:ea typeface="宋体" panose="02010600030101010101" pitchFamily="2" charset="-122"/>
              </a:rPr>
              <a:t>Parity (2)</a:t>
            </a:r>
          </a:p>
        </p:txBody>
      </p:sp>
      <p:pic>
        <p:nvPicPr>
          <p:cNvPr id="34821" name="Picture 2"/>
          <p:cNvPicPr>
            <a:picLocks noChangeAspect="1" noChangeArrowheads="1"/>
          </p:cNvPicPr>
          <p:nvPr/>
        </p:nvPicPr>
        <p:blipFill>
          <a:blip r:embed="rId2">
            <a:extLst>
              <a:ext uri="{28A0092B-C50C-407E-A947-70E740481C1C}">
                <a14:useLocalDpi xmlns:a14="http://schemas.microsoft.com/office/drawing/2010/main" val="0"/>
              </a:ext>
            </a:extLst>
          </a:blip>
          <a:srcRect t="1923" b="5568"/>
          <a:stretch>
            <a:fillRect/>
          </a:stretch>
        </p:blipFill>
        <p:spPr bwMode="auto">
          <a:xfrm>
            <a:off x="1438275" y="3086100"/>
            <a:ext cx="6592888"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Content Placeholder 3"/>
          <p:cNvSpPr>
            <a:spLocks noGrp="1"/>
          </p:cNvSpPr>
          <p:nvPr>
            <p:ph type="body" idx="1"/>
          </p:nvPr>
        </p:nvSpPr>
        <p:spPr/>
        <p:txBody>
          <a:bodyPr/>
          <a:lstStyle/>
          <a:p>
            <a:r>
              <a:rPr lang="en-US" altLang="zh-CN" dirty="0">
                <a:ea typeface="宋体" panose="02010600030101010101" pitchFamily="2" charset="-122"/>
              </a:rPr>
              <a:t>Checksum is an error-detecting technique that can be applied to a message of any length.</a:t>
            </a:r>
          </a:p>
          <a:p>
            <a:r>
              <a:rPr lang="en-US" altLang="zh-CN" dirty="0">
                <a:ea typeface="宋体" panose="02010600030101010101" pitchFamily="2" charset="-122"/>
              </a:rPr>
              <a:t>Checksum treats data as N-bit words and adds N check bits that are the modulo 2</a:t>
            </a:r>
            <a:r>
              <a:rPr lang="en-US" altLang="zh-CN" baseline="30000" dirty="0">
                <a:ea typeface="宋体" panose="02010600030101010101" pitchFamily="2" charset="-122"/>
              </a:rPr>
              <a:t>N</a:t>
            </a:r>
            <a:r>
              <a:rPr lang="en-US" altLang="zh-CN" dirty="0">
                <a:ea typeface="宋体" panose="02010600030101010101" pitchFamily="2" charset="-122"/>
              </a:rPr>
              <a:t> sum of the words</a:t>
            </a:r>
          </a:p>
          <a:p>
            <a:pPr lvl="1"/>
            <a:r>
              <a:rPr lang="en-US" altLang="zh-CN" dirty="0">
                <a:ea typeface="宋体" panose="02010600030101010101" pitchFamily="2" charset="-122"/>
              </a:rPr>
              <a:t>Ex: Internet 16-bit </a:t>
            </a:r>
            <a:r>
              <a:rPr lang="en-US" altLang="zh-CN" dirty="0">
                <a:solidFill>
                  <a:srgbClr val="0000FF"/>
                </a:solidFill>
                <a:ea typeface="宋体" panose="02010600030101010101" pitchFamily="2" charset="-122"/>
              </a:rPr>
              <a:t>1s complement </a:t>
            </a:r>
            <a:r>
              <a:rPr lang="en-US" altLang="zh-CN" dirty="0">
                <a:ea typeface="宋体" panose="02010600030101010101" pitchFamily="2" charset="-122"/>
              </a:rPr>
              <a:t>checksum</a:t>
            </a:r>
          </a:p>
          <a:p>
            <a:r>
              <a:rPr lang="en-US" altLang="zh-CN" dirty="0">
                <a:ea typeface="宋体" panose="02010600030101010101" pitchFamily="2" charset="-122"/>
              </a:rPr>
              <a:t>Properties:</a:t>
            </a:r>
          </a:p>
          <a:p>
            <a:pPr lvl="1"/>
            <a:r>
              <a:rPr lang="en-US" altLang="zh-CN" dirty="0">
                <a:ea typeface="宋体" panose="02010600030101010101" pitchFamily="2" charset="-122"/>
              </a:rPr>
              <a:t>Improved error detection over parity bits</a:t>
            </a:r>
          </a:p>
          <a:p>
            <a:pPr lvl="1"/>
            <a:r>
              <a:rPr lang="en-US" altLang="zh-CN" dirty="0">
                <a:ea typeface="宋体" panose="02010600030101010101" pitchFamily="2" charset="-122"/>
              </a:rPr>
              <a:t>Detects bursts up to N errors</a:t>
            </a:r>
          </a:p>
          <a:p>
            <a:pPr lvl="1"/>
            <a:r>
              <a:rPr lang="en-US" altLang="zh-CN" dirty="0">
                <a:ea typeface="宋体" panose="02010600030101010101" pitchFamily="2" charset="-122"/>
              </a:rPr>
              <a:t>Vulnerable to systematic errors, e.g., added zeros</a:t>
            </a:r>
          </a:p>
        </p:txBody>
      </p:sp>
      <p:sp>
        <p:nvSpPr>
          <p:cNvPr id="35842" name="Title 1"/>
          <p:cNvSpPr>
            <a:spLocks noGrp="1"/>
          </p:cNvSpPr>
          <p:nvPr>
            <p:ph type="title"/>
          </p:nvPr>
        </p:nvSpPr>
        <p:spPr/>
        <p:txBody>
          <a:bodyPr/>
          <a:lstStyle/>
          <a:p>
            <a:r>
              <a:rPr lang="en-US" altLang="zh-CN" dirty="0">
                <a:ea typeface="宋体" panose="02010600030101010101" pitchFamily="2" charset="-122"/>
              </a:rPr>
              <a:t>Checksums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2D4D4FEF-7604-4CC5-BA18-E5D8E87ED7DF}"/>
              </a:ext>
            </a:extLst>
          </p:cNvPr>
          <p:cNvSpPr>
            <a:spLocks noGrp="1"/>
          </p:cNvSpPr>
          <p:nvPr>
            <p:ph type="body" idx="1"/>
          </p:nvPr>
        </p:nvSpPr>
        <p:spPr/>
        <p:txBody>
          <a:bodyPr/>
          <a:lstStyle/>
          <a:p>
            <a:endParaRPr lang="zh-CN" altLang="en-US"/>
          </a:p>
        </p:txBody>
      </p:sp>
      <p:sp>
        <p:nvSpPr>
          <p:cNvPr id="941058" name="Rectangle 2"/>
          <p:cNvSpPr>
            <a:spLocks noGrp="1" noChangeArrowheads="1"/>
          </p:cNvSpPr>
          <p:nvPr>
            <p:ph type="title"/>
          </p:nvPr>
        </p:nvSpPr>
        <p:spPr/>
        <p:txBody>
          <a:bodyPr/>
          <a:lstStyle/>
          <a:p>
            <a:r>
              <a:rPr lang="en-US" altLang="zh-CN">
                <a:ea typeface="宋体" panose="02010600030101010101" pitchFamily="2" charset="-122"/>
              </a:rPr>
              <a:t>Checksum</a:t>
            </a: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325" y="1581320"/>
            <a:ext cx="3673475" cy="399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9525" y="1581320"/>
            <a:ext cx="3673475" cy="399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2"/>
          <p:cNvCxnSpPr/>
          <p:nvPr/>
        </p:nvCxnSpPr>
        <p:spPr bwMode="auto">
          <a:xfrm>
            <a:off x="3963988" y="4962695"/>
            <a:ext cx="1217612" cy="6350"/>
          </a:xfrm>
          <a:prstGeom prst="straightConnector1">
            <a:avLst/>
          </a:prstGeom>
          <a:ln w="57150">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type="body" idx="1"/>
          </p:nvPr>
        </p:nvSpPr>
        <p:spPr/>
        <p:txBody>
          <a:bodyPr/>
          <a:lstStyle/>
          <a:p>
            <a:r>
              <a:rPr lang="en-US" altLang="zh-CN" dirty="0">
                <a:ea typeface="宋体" panose="02010600030101010101" pitchFamily="2" charset="-122"/>
              </a:rPr>
              <a:t>Suppose the message is a list of five 4-bit numbers that we want to send to a destination. In addition to sending these numbers, we send the sum of the numbers. </a:t>
            </a:r>
          </a:p>
          <a:p>
            <a:r>
              <a:rPr lang="en-US" altLang="zh-CN" dirty="0">
                <a:ea typeface="宋体" panose="02010600030101010101" pitchFamily="2" charset="-122"/>
              </a:rPr>
              <a:t>For example, if the set of numbers is (7, 11, 12, 0, 6), we send (7, 11, 12, 0, 6, </a:t>
            </a:r>
            <a:r>
              <a:rPr lang="en-US" altLang="zh-CN" b="1" dirty="0">
                <a:solidFill>
                  <a:srgbClr val="FF0000"/>
                </a:solidFill>
                <a:ea typeface="宋体" panose="02010600030101010101" pitchFamily="2" charset="-122"/>
              </a:rPr>
              <a:t>36</a:t>
            </a:r>
            <a:r>
              <a:rPr lang="en-US" altLang="zh-CN" dirty="0">
                <a:ea typeface="宋体" panose="02010600030101010101" pitchFamily="2" charset="-122"/>
              </a:rPr>
              <a:t>), where </a:t>
            </a:r>
            <a:r>
              <a:rPr lang="en-US" altLang="zh-CN" b="1" dirty="0">
                <a:solidFill>
                  <a:srgbClr val="FF0000"/>
                </a:solidFill>
                <a:ea typeface="宋体" panose="02010600030101010101" pitchFamily="2" charset="-122"/>
              </a:rPr>
              <a:t>36</a:t>
            </a:r>
            <a:r>
              <a:rPr lang="en-US" altLang="zh-CN" dirty="0">
                <a:ea typeface="宋体" panose="02010600030101010101" pitchFamily="2" charset="-122"/>
              </a:rPr>
              <a:t> is the sum of the original numbers. </a:t>
            </a:r>
          </a:p>
          <a:p>
            <a:r>
              <a:rPr lang="en-US" altLang="zh-CN" dirty="0">
                <a:ea typeface="宋体" panose="02010600030101010101" pitchFamily="2" charset="-122"/>
              </a:rPr>
              <a:t>The decimal number 36 in binary is (100100)2. To change it to a 4-bit number we add the extra leftmost bit to the right four bits as shown below.</a:t>
            </a:r>
            <a:endParaRPr lang="zh-CN" altLang="en-US" dirty="0"/>
          </a:p>
        </p:txBody>
      </p:sp>
      <p:sp>
        <p:nvSpPr>
          <p:cNvPr id="5" name="标题 4"/>
          <p:cNvSpPr>
            <a:spLocks noGrp="1"/>
          </p:cNvSpPr>
          <p:nvPr>
            <p:ph type="title"/>
          </p:nvPr>
        </p:nvSpPr>
        <p:spPr/>
        <p:txBody>
          <a:bodyPr/>
          <a:lstStyle/>
          <a:p>
            <a:r>
              <a:rPr lang="en-US" altLang="zh-CN" dirty="0"/>
              <a:t>Checksum Example</a:t>
            </a:r>
            <a:endParaRPr lang="zh-CN" altLang="en-US" dirty="0"/>
          </a:p>
        </p:txBody>
      </p:sp>
      <p:grpSp>
        <p:nvGrpSpPr>
          <p:cNvPr id="7" name="Group 3"/>
          <p:cNvGrpSpPr/>
          <p:nvPr/>
        </p:nvGrpSpPr>
        <p:grpSpPr bwMode="auto">
          <a:xfrm>
            <a:off x="1275785" y="5408211"/>
            <a:ext cx="6216650" cy="857250"/>
            <a:chOff x="1359694" y="2609850"/>
            <a:chExt cx="6217920" cy="856543"/>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694" y="2609850"/>
              <a:ext cx="6171429" cy="856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noChangeArrowheads="1"/>
            </p:cNvSpPr>
            <p:nvPr/>
          </p:nvSpPr>
          <p:spPr bwMode="auto">
            <a:xfrm>
              <a:off x="1359694" y="2801057"/>
              <a:ext cx="6217920" cy="548640"/>
            </a:xfrm>
            <a:prstGeom prst="rect">
              <a:avLst/>
            </a:prstGeom>
            <a:noFill/>
            <a:ln w="57150"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zh-CN" altLang="zh-CN">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type="body" idx="1"/>
          </p:nvPr>
        </p:nvSpPr>
        <p:spPr/>
        <p:txBody>
          <a:bodyPr/>
          <a:lstStyle/>
          <a:p>
            <a:r>
              <a:rPr lang="en-US" altLang="zh-CN" dirty="0">
                <a:ea typeface="宋体" panose="02010600030101010101" pitchFamily="2" charset="-122"/>
              </a:rPr>
              <a:t>The sender adds all five numbers in one’s complement to get the sum = 6. The sender then complements the result to get the checksum = </a:t>
            </a:r>
            <a:r>
              <a:rPr lang="en-US" altLang="zh-CN" dirty="0">
                <a:solidFill>
                  <a:srgbClr val="FF0000"/>
                </a:solidFill>
                <a:ea typeface="宋体" panose="02010600030101010101" pitchFamily="2" charset="-122"/>
              </a:rPr>
              <a:t>9</a:t>
            </a:r>
            <a:r>
              <a:rPr lang="en-US" altLang="zh-CN" dirty="0">
                <a:ea typeface="宋体" panose="02010600030101010101" pitchFamily="2" charset="-122"/>
              </a:rPr>
              <a:t>, which is 15 − 6. </a:t>
            </a:r>
          </a:p>
          <a:p>
            <a:pPr algn="just"/>
            <a:r>
              <a:rPr lang="en-US" altLang="zh-CN" dirty="0">
                <a:ea typeface="宋体" panose="02010600030101010101" pitchFamily="2" charset="-122"/>
              </a:rPr>
              <a:t>Note that 6 = (0110)2 and </a:t>
            </a:r>
            <a:r>
              <a:rPr lang="en-US" altLang="zh-CN" dirty="0">
                <a:solidFill>
                  <a:srgbClr val="FF0000"/>
                </a:solidFill>
                <a:ea typeface="宋体" panose="02010600030101010101" pitchFamily="2" charset="-122"/>
              </a:rPr>
              <a:t>9</a:t>
            </a:r>
            <a:r>
              <a:rPr lang="en-US" altLang="zh-CN" dirty="0">
                <a:ea typeface="宋体" panose="02010600030101010101" pitchFamily="2" charset="-122"/>
              </a:rPr>
              <a:t> = (1001)2; they are complements of each other. </a:t>
            </a:r>
          </a:p>
          <a:p>
            <a:pPr algn="just"/>
            <a:r>
              <a:rPr lang="en-US" altLang="zh-CN" dirty="0">
                <a:ea typeface="宋体" panose="02010600030101010101" pitchFamily="2" charset="-122"/>
              </a:rPr>
              <a:t>The sender sends the five data numbers and the checksum (7, 11, 12, 0, 6, </a:t>
            </a:r>
            <a:r>
              <a:rPr lang="en-US" altLang="zh-CN" dirty="0">
                <a:solidFill>
                  <a:srgbClr val="FF0000"/>
                </a:solidFill>
                <a:ea typeface="宋体" panose="02010600030101010101" pitchFamily="2" charset="-122"/>
              </a:rPr>
              <a:t>9</a:t>
            </a:r>
            <a:r>
              <a:rPr lang="en-US" altLang="zh-CN" dirty="0">
                <a:ea typeface="宋体" panose="02010600030101010101" pitchFamily="2" charset="-122"/>
              </a:rPr>
              <a:t>). </a:t>
            </a:r>
          </a:p>
          <a:p>
            <a:pPr algn="just"/>
            <a:r>
              <a:rPr lang="en-US" altLang="zh-CN" dirty="0">
                <a:ea typeface="宋体" panose="02010600030101010101" pitchFamily="2" charset="-122"/>
              </a:rPr>
              <a:t>If there is no corruption in transmission, the receiver receives (7, 11, 12, 0, 6, </a:t>
            </a:r>
            <a:r>
              <a:rPr lang="en-US" altLang="zh-CN" dirty="0">
                <a:solidFill>
                  <a:srgbClr val="FF0000"/>
                </a:solidFill>
                <a:ea typeface="宋体" panose="02010600030101010101" pitchFamily="2" charset="-122"/>
              </a:rPr>
              <a:t>9</a:t>
            </a:r>
            <a:r>
              <a:rPr lang="en-US" altLang="zh-CN" dirty="0">
                <a:ea typeface="宋体" panose="02010600030101010101" pitchFamily="2" charset="-122"/>
              </a:rPr>
              <a:t>) and adds them in one’s complement to get 15.</a:t>
            </a:r>
            <a:endParaRPr lang="zh-CN" altLang="en-US" dirty="0"/>
          </a:p>
        </p:txBody>
      </p:sp>
      <p:sp>
        <p:nvSpPr>
          <p:cNvPr id="5" name="标题 4"/>
          <p:cNvSpPr>
            <a:spLocks noGrp="1"/>
          </p:cNvSpPr>
          <p:nvPr>
            <p:ph type="title"/>
          </p:nvPr>
        </p:nvSpPr>
        <p:spPr/>
        <p:txBody>
          <a:bodyPr/>
          <a:lstStyle/>
          <a:p>
            <a:r>
              <a:rPr lang="en-US" altLang="zh-CN" dirty="0"/>
              <a:t>Checksum Example (cont.)</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0C02E3D-7853-47EC-998B-1092F2E66445}"/>
              </a:ext>
            </a:extLst>
          </p:cNvPr>
          <p:cNvSpPr>
            <a:spLocks noGrp="1"/>
          </p:cNvSpPr>
          <p:nvPr>
            <p:ph type="body" idx="1"/>
          </p:nvPr>
        </p:nvSpPr>
        <p:spPr/>
        <p:txBody>
          <a:bodyPr/>
          <a:lstStyle/>
          <a:p>
            <a:endParaRPr lang="zh-CN" altLang="en-US"/>
          </a:p>
        </p:txBody>
      </p:sp>
      <p:sp>
        <p:nvSpPr>
          <p:cNvPr id="8" name="标题 7"/>
          <p:cNvSpPr>
            <a:spLocks noGrp="1"/>
          </p:cNvSpPr>
          <p:nvPr>
            <p:ph type="title"/>
          </p:nvPr>
        </p:nvSpPr>
        <p:spPr/>
        <p:txBody>
          <a:bodyPr/>
          <a:lstStyle/>
          <a:p>
            <a:r>
              <a:rPr lang="en-US" altLang="zh-CN" sz="3200" dirty="0"/>
              <a:t>Calculation procedure of the previous example</a:t>
            </a:r>
            <a:endParaRPr lang="zh-CN" altLang="en-US" sz="3200"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2286000"/>
            <a:ext cx="313055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2275" y="2286000"/>
            <a:ext cx="310832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3450" y="4495800"/>
            <a:ext cx="20224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5865939-86A0-41DC-98E2-0469B4846ABB}"/>
              </a:ext>
            </a:extLst>
          </p:cNvPr>
          <p:cNvSpPr>
            <a:spLocks noGrp="1"/>
          </p:cNvSpPr>
          <p:nvPr>
            <p:ph type="body" idx="1"/>
          </p:nvPr>
        </p:nvSpPr>
        <p:spPr/>
        <p:txBody>
          <a:bodyPr/>
          <a:lstStyle/>
          <a:p>
            <a:endParaRPr lang="zh-CN" altLang="en-US"/>
          </a:p>
        </p:txBody>
      </p:sp>
      <p:sp>
        <p:nvSpPr>
          <p:cNvPr id="5" name="标题 4"/>
          <p:cNvSpPr>
            <a:spLocks noGrp="1"/>
          </p:cNvSpPr>
          <p:nvPr>
            <p:ph type="title"/>
          </p:nvPr>
        </p:nvSpPr>
        <p:spPr>
          <a:xfrm>
            <a:off x="457200" y="230326"/>
            <a:ext cx="8229600" cy="1097279"/>
          </a:xfrm>
        </p:spPr>
        <p:txBody>
          <a:bodyPr/>
          <a:lstStyle/>
          <a:p>
            <a:r>
              <a:rPr lang="en-US" altLang="zh-CN" sz="3200" dirty="0"/>
              <a:t>Procedure to calculate the traditional checksum</a:t>
            </a:r>
            <a:endParaRPr lang="zh-CN" altLang="en-US" sz="3200" dirty="0"/>
          </a:p>
        </p:txBody>
      </p:sp>
      <p:grpSp>
        <p:nvGrpSpPr>
          <p:cNvPr id="7" name="Group 1"/>
          <p:cNvGrpSpPr/>
          <p:nvPr/>
        </p:nvGrpSpPr>
        <p:grpSpPr bwMode="auto">
          <a:xfrm>
            <a:off x="338138" y="2133600"/>
            <a:ext cx="8431212" cy="3103563"/>
            <a:chOff x="337463" y="2133600"/>
            <a:chExt cx="8432616" cy="3103099"/>
          </a:xfrm>
        </p:grpSpPr>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7463" y="2133600"/>
              <a:ext cx="8432616" cy="3103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7"/>
            <p:cNvSpPr>
              <a:spLocks noChangeArrowheads="1"/>
            </p:cNvSpPr>
            <p:nvPr/>
          </p:nvSpPr>
          <p:spPr bwMode="auto">
            <a:xfrm>
              <a:off x="381000" y="2133600"/>
              <a:ext cx="8138160" cy="3017520"/>
            </a:xfrm>
            <a:prstGeom prst="rect">
              <a:avLst/>
            </a:prstGeom>
            <a:noFill/>
            <a:ln w="101600" algn="ctr">
              <a:solidFill>
                <a:srgbClr val="0000CC"/>
              </a:solidFill>
              <a:rou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zh-CN" altLang="zh-CN">
                <a:ea typeface="宋体" panose="02010600030101010101" pitchFamily="2" charset="-122"/>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DE86EC0F-9EE6-4170-B505-6635B521D30D}"/>
              </a:ext>
            </a:extLst>
          </p:cNvPr>
          <p:cNvSpPr>
            <a:spLocks noGrp="1"/>
          </p:cNvSpPr>
          <p:nvPr>
            <p:ph type="body" idx="1"/>
          </p:nvPr>
        </p:nvSpPr>
        <p:spPr/>
        <p:txBody>
          <a:bodyPr/>
          <a:lstStyle/>
          <a:p>
            <a:endParaRPr lang="zh-CN" altLang="en-US"/>
          </a:p>
        </p:txBody>
      </p:sp>
      <p:sp>
        <p:nvSpPr>
          <p:cNvPr id="2" name="标题 1"/>
          <p:cNvSpPr>
            <a:spLocks noGrp="1"/>
          </p:cNvSpPr>
          <p:nvPr>
            <p:ph type="title"/>
          </p:nvPr>
        </p:nvSpPr>
        <p:spPr/>
        <p:txBody>
          <a:bodyPr/>
          <a:lstStyle/>
          <a:p>
            <a:r>
              <a:rPr lang="en-US" altLang="zh-CN" sz="3200" dirty="0"/>
              <a:t>Algorithm to calculate the traditional checksum</a:t>
            </a:r>
            <a:endParaRPr lang="zh-CN" altLang="en-US" sz="3200"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8975" y="828675"/>
            <a:ext cx="55054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737" y="2263775"/>
            <a:ext cx="2771775"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type="body" idx="1"/>
          </p:nvPr>
        </p:nvSpPr>
        <p:spPr/>
        <p:txBody>
          <a:bodyPr/>
          <a:lstStyle/>
          <a:p>
            <a:pPr algn="just"/>
            <a:r>
              <a:rPr lang="en-US" altLang="zh-CN" dirty="0">
                <a:ea typeface="宋体" panose="02010600030101010101" pitchFamily="2" charset="-122"/>
              </a:rPr>
              <a:t>If two 16-bit items are transposed in transmission, the checksum cannot catch this error. </a:t>
            </a:r>
          </a:p>
          <a:p>
            <a:pPr algn="just"/>
            <a:r>
              <a:rPr lang="en-US" altLang="zh-CN" dirty="0">
                <a:ea typeface="宋体" panose="02010600030101010101" pitchFamily="2" charset="-122"/>
              </a:rPr>
              <a:t>The reason is that the traditional checksum is </a:t>
            </a:r>
            <a:r>
              <a:rPr lang="en-US" altLang="zh-CN" b="1" dirty="0">
                <a:solidFill>
                  <a:srgbClr val="007CA3"/>
                </a:solidFill>
                <a:ea typeface="宋体" panose="02010600030101010101" pitchFamily="2" charset="-122"/>
              </a:rPr>
              <a:t>not weighted</a:t>
            </a:r>
            <a:r>
              <a:rPr lang="en-US" altLang="zh-CN" dirty="0">
                <a:ea typeface="宋体" panose="02010600030101010101" pitchFamily="2" charset="-122"/>
              </a:rPr>
              <a:t>: it treats each data item equally. </a:t>
            </a:r>
          </a:p>
          <a:p>
            <a:pPr algn="just"/>
            <a:r>
              <a:rPr lang="en-US" altLang="zh-CN" dirty="0">
                <a:ea typeface="宋体" panose="02010600030101010101" pitchFamily="2" charset="-122"/>
              </a:rPr>
              <a:t>In other words, the order of data items is immaterial to the calculation. </a:t>
            </a:r>
          </a:p>
          <a:p>
            <a:pPr algn="just"/>
            <a:r>
              <a:rPr lang="en-US" altLang="zh-CN" dirty="0">
                <a:ea typeface="宋体" panose="02010600030101010101" pitchFamily="2" charset="-122"/>
              </a:rPr>
              <a:t>Several approaches have been used to prevent this problem, such as Fletcher and Adler.</a:t>
            </a:r>
          </a:p>
        </p:txBody>
      </p:sp>
      <p:sp>
        <p:nvSpPr>
          <p:cNvPr id="5" name="标题 4"/>
          <p:cNvSpPr>
            <a:spLocks noGrp="1"/>
          </p:cNvSpPr>
          <p:nvPr>
            <p:ph type="title"/>
          </p:nvPr>
        </p:nvSpPr>
        <p:spPr/>
        <p:txBody>
          <a:bodyPr/>
          <a:lstStyle/>
          <a:p>
            <a:r>
              <a:rPr lang="en-US" altLang="zh-CN" sz="3200" dirty="0"/>
              <a:t>Problems of the traditional checksum calculation</a:t>
            </a:r>
            <a:endParaRPr lang="zh-CN" altLang="en-US" sz="32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4DA6D3C0-039E-4BA4-9CB3-055D84F33450}"/>
              </a:ext>
            </a:extLst>
          </p:cNvPr>
          <p:cNvSpPr>
            <a:spLocks noGrp="1"/>
          </p:cNvSpPr>
          <p:nvPr>
            <p:ph type="body" idx="1"/>
          </p:nvPr>
        </p:nvSpPr>
        <p:spPr>
          <a:xfrm>
            <a:off x="457200" y="1322045"/>
            <a:ext cx="8229600" cy="4525963"/>
          </a:xfrm>
        </p:spPr>
        <p:txBody>
          <a:bodyPr/>
          <a:lstStyle/>
          <a:p>
            <a:pPr marL="285750" indent="-285750">
              <a:buFont typeface="Arial" panose="020B0604020202020204" pitchFamily="34" charset="0"/>
              <a:buChar char="•"/>
            </a:pPr>
            <a:r>
              <a:rPr lang="en-US" altLang="zh-CN" sz="2000" dirty="0">
                <a:solidFill>
                  <a:srgbClr val="333333"/>
                </a:solidFill>
              </a:rPr>
              <a:t>Weight each data item according to its position</a:t>
            </a:r>
          </a:p>
          <a:p>
            <a:pPr marL="285750" indent="-285750">
              <a:buFont typeface="Arial" panose="020B0604020202020204" pitchFamily="34" charset="0"/>
              <a:buChar char="•"/>
            </a:pPr>
            <a:r>
              <a:rPr lang="en-US" altLang="zh-CN" sz="2000" dirty="0">
                <a:solidFill>
                  <a:srgbClr val="333333"/>
                </a:solidFill>
              </a:rPr>
              <a:t>The 8-bit Fletcher is calculated over data octets(bytes) and creates a 16-bit checksum</a:t>
            </a:r>
          </a:p>
          <a:p>
            <a:pPr marL="285750" indent="-285750">
              <a:buFont typeface="Arial" panose="020B0604020202020204" pitchFamily="34" charset="0"/>
              <a:buChar char="•"/>
            </a:pPr>
            <a:r>
              <a:rPr lang="en-US" altLang="zh-CN" sz="2000" dirty="0">
                <a:solidFill>
                  <a:srgbClr val="4D4D4D"/>
                </a:solidFill>
              </a:rPr>
              <a:t>The calculation is done modulo 256. </a:t>
            </a:r>
          </a:p>
          <a:p>
            <a:pPr marL="285750" indent="-285750">
              <a:buFont typeface="Arial" panose="020B0604020202020204" pitchFamily="34" charset="0"/>
              <a:buChar char="•"/>
            </a:pPr>
            <a:r>
              <a:rPr lang="en-US" altLang="zh-CN" sz="2000" dirty="0"/>
              <a:t>Two accumulators: L and R</a:t>
            </a:r>
            <a:endParaRPr lang="zh-CN" altLang="en-US" sz="2000" dirty="0"/>
          </a:p>
        </p:txBody>
      </p:sp>
      <p:sp>
        <p:nvSpPr>
          <p:cNvPr id="2" name="标题 1"/>
          <p:cNvSpPr>
            <a:spLocks noGrp="1"/>
          </p:cNvSpPr>
          <p:nvPr>
            <p:ph type="title"/>
          </p:nvPr>
        </p:nvSpPr>
        <p:spPr/>
        <p:txBody>
          <a:bodyPr/>
          <a:lstStyle/>
          <a:p>
            <a:r>
              <a:rPr lang="en-US" altLang="zh-CN" sz="3200" dirty="0"/>
              <a:t>Algorithm to calculate an 8-bit Fletcher checksum</a:t>
            </a:r>
            <a:endParaRPr lang="zh-CN" altLang="en-US" sz="3200"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415" y="3585026"/>
            <a:ext cx="4946754" cy="2776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内容占位符 2"/>
          <p:cNvSpPr>
            <a:spLocks noGrp="1"/>
          </p:cNvSpPr>
          <p:nvPr>
            <p:ph type="body" idx="1"/>
          </p:nvPr>
        </p:nvSpPr>
        <p:spPr/>
        <p:txBody>
          <a:bodyPr/>
          <a:lstStyle/>
          <a:p>
            <a:pPr marL="342900" indent="-342900">
              <a:buFont typeface="Arial" panose="020B0604020202020204" pitchFamily="34" charset="0"/>
              <a:buChar char="•"/>
            </a:pPr>
            <a:r>
              <a:rPr lang="en-US" altLang="zh-CN" b="1" dirty="0">
                <a:solidFill>
                  <a:srgbClr val="007CA3"/>
                </a:solidFill>
                <a:ea typeface="宋体" panose="02010600030101010101" pitchFamily="2" charset="-122"/>
              </a:rPr>
              <a:t>Data Link Control (DLC)</a:t>
            </a:r>
            <a:r>
              <a:rPr lang="en-US" altLang="zh-CN" b="1" dirty="0">
                <a:ea typeface="宋体" panose="02010600030101010101" pitchFamily="2" charset="-122"/>
              </a:rPr>
              <a:t> </a:t>
            </a:r>
            <a:r>
              <a:rPr lang="en-US" altLang="zh-CN" dirty="0">
                <a:ea typeface="宋体" panose="02010600030101010101" pitchFamily="2" charset="-122"/>
              </a:rPr>
              <a:t>sublayer deals with all issues common to both point-to-point and broadcast links.</a:t>
            </a:r>
          </a:p>
          <a:p>
            <a:pPr marL="342900" indent="-342900">
              <a:buFont typeface="Arial" panose="020B0604020202020204" pitchFamily="34" charset="0"/>
              <a:buChar char="•"/>
            </a:pPr>
            <a:r>
              <a:rPr lang="en-US" altLang="zh-CN" b="1" dirty="0">
                <a:solidFill>
                  <a:srgbClr val="007CA3"/>
                </a:solidFill>
                <a:ea typeface="宋体" panose="02010600030101010101" pitchFamily="2" charset="-122"/>
              </a:rPr>
              <a:t>Media Access Control (MAC) </a:t>
            </a:r>
            <a:r>
              <a:rPr lang="en-US" altLang="zh-CN" dirty="0">
                <a:ea typeface="宋体" panose="02010600030101010101" pitchFamily="2" charset="-122"/>
              </a:rPr>
              <a:t>sublayer deals only with issues specific to broadcast links.</a:t>
            </a:r>
            <a:endParaRPr lang="zh-CN" altLang="en-US" dirty="0">
              <a:ea typeface="宋体" panose="02010600030101010101" pitchFamily="2" charset="-122"/>
            </a:endParaRPr>
          </a:p>
        </p:txBody>
      </p:sp>
      <p:sp>
        <p:nvSpPr>
          <p:cNvPr id="13314" name="标题 1"/>
          <p:cNvSpPr>
            <a:spLocks noGrp="1"/>
          </p:cNvSpPr>
          <p:nvPr>
            <p:ph type="title"/>
          </p:nvPr>
        </p:nvSpPr>
        <p:spPr/>
        <p:txBody>
          <a:bodyPr/>
          <a:lstStyle/>
          <a:p>
            <a:r>
              <a:rPr lang="en-US" altLang="zh-CN">
                <a:ea typeface="宋体" panose="02010600030101010101" pitchFamily="2" charset="-122"/>
              </a:rPr>
              <a:t>Two Sublayers of the Data Link Layer</a:t>
            </a:r>
            <a:endParaRPr lang="zh-CN" altLang="en-US">
              <a:ea typeface="宋体" panose="02010600030101010101" pitchFamily="2" charset="-122"/>
            </a:endParaRPr>
          </a:p>
        </p:txBody>
      </p:sp>
      <p:pic>
        <p:nvPicPr>
          <p:cNvPr id="13317"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6331" y="3762449"/>
            <a:ext cx="6891337" cy="174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D5857237-0821-4211-8659-6FDA2FBC2BC6}"/>
              </a:ext>
            </a:extLst>
          </p:cNvPr>
          <p:cNvSpPr>
            <a:spLocks noGrp="1"/>
          </p:cNvSpPr>
          <p:nvPr>
            <p:ph type="body" idx="1"/>
          </p:nvPr>
        </p:nvSpPr>
        <p:spPr/>
        <p:txBody>
          <a:bodyPr/>
          <a:lstStyle/>
          <a:p>
            <a:pPr marL="285750" indent="-285750">
              <a:buFont typeface="Arial" panose="020B0604020202020204" pitchFamily="34" charset="0"/>
              <a:buChar char="•"/>
            </a:pPr>
            <a:r>
              <a:rPr lang="en-US" altLang="zh-CN" sz="2000" dirty="0">
                <a:solidFill>
                  <a:srgbClr val="252525"/>
                </a:solidFill>
                <a:latin typeface="Arial" panose="020B0604020202020204" pitchFamily="34" charset="0"/>
              </a:rPr>
              <a:t>Similar to the 16-bit Fletcher with three differences:</a:t>
            </a:r>
          </a:p>
          <a:p>
            <a:pPr marL="772668" lvl="1" indent="-285750">
              <a:buFont typeface="Arial" panose="020B0604020202020204" pitchFamily="34" charset="0"/>
              <a:buChar char="•"/>
            </a:pPr>
            <a:r>
              <a:rPr lang="en-US" altLang="zh-CN" sz="1800" dirty="0">
                <a:solidFill>
                  <a:srgbClr val="252525"/>
                </a:solidFill>
                <a:latin typeface="Arial" panose="020B0604020202020204" pitchFamily="34" charset="0"/>
              </a:rPr>
              <a:t>Calculation is done on single bytes instead of 2 bytes at a time.</a:t>
            </a:r>
          </a:p>
          <a:p>
            <a:pPr marL="772668" lvl="1" indent="-285750">
              <a:buFont typeface="Arial" panose="020B0604020202020204" pitchFamily="34" charset="0"/>
              <a:buChar char="•"/>
            </a:pPr>
            <a:r>
              <a:rPr lang="en-US" altLang="zh-CN" sz="1800" dirty="0">
                <a:solidFill>
                  <a:srgbClr val="252525"/>
                </a:solidFill>
                <a:latin typeface="Arial" panose="020B0604020202020204" pitchFamily="34" charset="0"/>
              </a:rPr>
              <a:t>The modulus is a </a:t>
            </a:r>
            <a:r>
              <a:rPr lang="en-US" altLang="zh-CN" sz="1800" b="1" dirty="0">
                <a:solidFill>
                  <a:srgbClr val="007CA3"/>
                </a:solidFill>
                <a:latin typeface="Arial" panose="020B0604020202020204" pitchFamily="34" charset="0"/>
              </a:rPr>
              <a:t>prime</a:t>
            </a:r>
            <a:r>
              <a:rPr lang="en-US" altLang="zh-CN" sz="1800" dirty="0">
                <a:solidFill>
                  <a:srgbClr val="252525"/>
                </a:solidFill>
                <a:latin typeface="Arial" panose="020B0604020202020204" pitchFamily="34" charset="0"/>
              </a:rPr>
              <a:t> number(65521) instead of 65536.</a:t>
            </a:r>
          </a:p>
          <a:p>
            <a:pPr marL="772668" lvl="1" indent="-285750">
              <a:buFont typeface="Arial" panose="020B0604020202020204" pitchFamily="34" charset="0"/>
              <a:buChar char="•"/>
            </a:pPr>
            <a:r>
              <a:rPr lang="en-US" altLang="zh-CN" sz="1800" dirty="0">
                <a:solidFill>
                  <a:srgbClr val="252525"/>
                </a:solidFill>
                <a:latin typeface="Arial" panose="020B0604020202020204" pitchFamily="34" charset="0"/>
              </a:rPr>
              <a:t>R is initialized to 1 instead of 0.</a:t>
            </a:r>
          </a:p>
          <a:p>
            <a:endParaRPr lang="zh-CN" altLang="en-US" sz="2000" dirty="0"/>
          </a:p>
        </p:txBody>
      </p:sp>
      <p:sp>
        <p:nvSpPr>
          <p:cNvPr id="2" name="标题 1"/>
          <p:cNvSpPr>
            <a:spLocks noGrp="1"/>
          </p:cNvSpPr>
          <p:nvPr>
            <p:ph type="title"/>
          </p:nvPr>
        </p:nvSpPr>
        <p:spPr/>
        <p:txBody>
          <a:bodyPr/>
          <a:lstStyle/>
          <a:p>
            <a:r>
              <a:rPr lang="en-US" altLang="zh-CN" dirty="0"/>
              <a:t>Algorithm to calculate an Adler checksum</a:t>
            </a:r>
            <a:endParaRPr lang="zh-CN" alt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9170" y="3327925"/>
            <a:ext cx="5310551" cy="297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type="body" idx="1"/>
          </p:nvPr>
        </p:nvSpPr>
        <p:spPr/>
        <p:txBody>
          <a:bodyPr/>
          <a:lstStyle/>
          <a:p>
            <a:r>
              <a:rPr lang="en-US" altLang="zh-CN" dirty="0">
                <a:solidFill>
                  <a:srgbClr val="0000FF"/>
                </a:solidFill>
              </a:rPr>
              <a:t>Cyclic codes </a:t>
            </a:r>
            <a:r>
              <a:rPr lang="en-US" altLang="zh-CN" dirty="0"/>
              <a:t>are special linear block codes with one extra property. </a:t>
            </a:r>
          </a:p>
          <a:p>
            <a:r>
              <a:rPr lang="en-US" altLang="zh-CN" dirty="0"/>
              <a:t>In a cyclic code, if a </a:t>
            </a:r>
            <a:r>
              <a:rPr lang="en-US" altLang="zh-CN" dirty="0" err="1"/>
              <a:t>codeword</a:t>
            </a:r>
            <a:r>
              <a:rPr lang="en-US" altLang="zh-CN" dirty="0"/>
              <a:t> is cyclically shifted (rotated), the result is another </a:t>
            </a:r>
            <a:r>
              <a:rPr lang="en-US" altLang="zh-CN" dirty="0" err="1"/>
              <a:t>codeword</a:t>
            </a:r>
            <a:r>
              <a:rPr lang="en-US" altLang="zh-CN" dirty="0"/>
              <a:t>. </a:t>
            </a:r>
          </a:p>
          <a:p>
            <a:r>
              <a:rPr lang="en-US" altLang="zh-CN" dirty="0"/>
              <a:t>For example, if 1011000 is a </a:t>
            </a:r>
            <a:r>
              <a:rPr lang="en-US" altLang="zh-CN" dirty="0" err="1"/>
              <a:t>codeword</a:t>
            </a:r>
            <a:r>
              <a:rPr lang="en-US" altLang="zh-CN" dirty="0"/>
              <a:t> and we cyclically left-shift, then 0110001 is also a </a:t>
            </a:r>
            <a:r>
              <a:rPr lang="en-US" altLang="zh-CN" dirty="0" err="1"/>
              <a:t>codeword</a:t>
            </a:r>
            <a:r>
              <a:rPr lang="en-US" altLang="zh-CN" dirty="0"/>
              <a:t>.</a:t>
            </a:r>
          </a:p>
          <a:p>
            <a:r>
              <a:rPr lang="en-US" altLang="zh-CN" dirty="0">
                <a:solidFill>
                  <a:srgbClr val="0000FF"/>
                </a:solidFill>
                <a:ea typeface="宋体" panose="02010600030101010101" pitchFamily="2" charset="-122"/>
              </a:rPr>
              <a:t>Cyclic Redundancy Check</a:t>
            </a:r>
            <a:r>
              <a:rPr lang="en-US" altLang="zh-CN" dirty="0">
                <a:ea typeface="宋体" panose="02010600030101010101" pitchFamily="2" charset="-122"/>
              </a:rPr>
              <a:t> (CRC), which is used in networks such as LANs and WANs.  It adds bits so that transmitted frame viewed as a polynomial is </a:t>
            </a:r>
            <a:r>
              <a:rPr lang="en-US" altLang="zh-CN" dirty="0">
                <a:solidFill>
                  <a:srgbClr val="007CA3"/>
                </a:solidFill>
                <a:ea typeface="宋体" panose="02010600030101010101" pitchFamily="2" charset="-122"/>
              </a:rPr>
              <a:t>evenly divisible</a:t>
            </a:r>
            <a:r>
              <a:rPr lang="zh-CN" altLang="en-US" dirty="0">
                <a:solidFill>
                  <a:srgbClr val="007CA3"/>
                </a:solidFill>
                <a:latin typeface="微软雅黑" panose="020B0503020204020204" pitchFamily="34" charset="-122"/>
                <a:ea typeface="微软雅黑" panose="020B0503020204020204" pitchFamily="34" charset="-122"/>
              </a:rPr>
              <a:t>（整除）</a:t>
            </a:r>
            <a:r>
              <a:rPr lang="en-US" altLang="zh-CN" dirty="0">
                <a:solidFill>
                  <a:srgbClr val="007CA3"/>
                </a:solidFill>
                <a:latin typeface="微软雅黑" panose="020B0503020204020204" pitchFamily="34" charset="-122"/>
                <a:ea typeface="微软雅黑" panose="020B0503020204020204" pitchFamily="34" charset="-122"/>
              </a:rPr>
              <a:t> </a:t>
            </a:r>
            <a:r>
              <a:rPr lang="en-US" altLang="zh-CN" dirty="0">
                <a:ea typeface="宋体" panose="02010600030101010101" pitchFamily="2" charset="-122"/>
              </a:rPr>
              <a:t>by a generator polynomial.</a:t>
            </a:r>
          </a:p>
          <a:p>
            <a:endParaRPr lang="en-US" altLang="zh-CN" dirty="0"/>
          </a:p>
          <a:p>
            <a:endParaRPr lang="zh-CN" altLang="en-US" dirty="0"/>
          </a:p>
        </p:txBody>
      </p:sp>
      <p:sp>
        <p:nvSpPr>
          <p:cNvPr id="5" name="标题 4"/>
          <p:cNvSpPr>
            <a:spLocks noGrp="1"/>
          </p:cNvSpPr>
          <p:nvPr>
            <p:ph type="title"/>
          </p:nvPr>
        </p:nvSpPr>
        <p:spPr/>
        <p:txBody>
          <a:bodyPr/>
          <a:lstStyle/>
          <a:p>
            <a:r>
              <a:rPr lang="en-US" altLang="zh-CN" dirty="0"/>
              <a:t>Cyclic codes</a:t>
            </a:r>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4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1200"/>
            <a:ext cx="8848725" cy="239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4">
            <a:extLst>
              <a:ext uri="{FF2B5EF4-FFF2-40B4-BE49-F238E27FC236}">
                <a16:creationId xmlns:a16="http://schemas.microsoft.com/office/drawing/2014/main" id="{A96FC139-88F3-4A8E-86D8-3FB2427FB2FB}"/>
              </a:ext>
            </a:extLst>
          </p:cNvPr>
          <p:cNvSpPr>
            <a:spLocks noGrp="1"/>
          </p:cNvSpPr>
          <p:nvPr>
            <p:ph type="title"/>
          </p:nvPr>
        </p:nvSpPr>
        <p:spPr/>
        <p:txBody>
          <a:bodyPr/>
          <a:lstStyle/>
          <a:p>
            <a:r>
              <a:rPr lang="en-US" altLang="zh-CN" dirty="0"/>
              <a:t>A polynomial to represent a binary word</a:t>
            </a:r>
            <a:endParaRPr lang="zh-CN" altLang="en-US" dirty="0"/>
          </a:p>
        </p:txBody>
      </p:sp>
      <p:sp>
        <p:nvSpPr>
          <p:cNvPr id="6" name="文本占位符 5">
            <a:extLst>
              <a:ext uri="{FF2B5EF4-FFF2-40B4-BE49-F238E27FC236}">
                <a16:creationId xmlns:a16="http://schemas.microsoft.com/office/drawing/2014/main" id="{060528F7-337F-424B-B49D-781B483E8C30}"/>
              </a:ext>
            </a:extLst>
          </p:cNvPr>
          <p:cNvSpPr>
            <a:spLocks noGrp="1"/>
          </p:cNvSpPr>
          <p:nvPr>
            <p:ph type="body" idx="1"/>
          </p:nvPr>
        </p:nvSpPr>
        <p:spPr/>
        <p:txBody>
          <a:bodyPr/>
          <a:lstStyle/>
          <a:p>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Text Box 2"/>
          <p:cNvSpPr txBox="1">
            <a:spLocks noChangeArrowheads="1"/>
          </p:cNvSpPr>
          <p:nvPr/>
        </p:nvSpPr>
        <p:spPr bwMode="auto">
          <a:xfrm>
            <a:off x="208948" y="1041083"/>
            <a:ext cx="8476484" cy="415498"/>
          </a:xfrm>
          <a:prstGeom prst="rect">
            <a:avLst/>
          </a:prstGeom>
          <a:solidFill>
            <a:sysClr val="window" lastClr="FFFFFF"/>
          </a:solidFill>
        </p:spPr>
        <p:txBody>
          <a:bodyPr wrap="square">
            <a:spAutoFit/>
          </a:bodyPr>
          <a:lstStyle>
            <a:defPPr>
              <a:defRPr lang="zh-CN"/>
            </a:defPPr>
            <a:lvl1pPr>
              <a:defRPr sz="2800" b="1" kern="0">
                <a:solidFill>
                  <a:srgbClr val="C00000"/>
                </a:solidFill>
                <a:latin typeface="微软雅黑" panose="020B0503020204020204" pitchFamily="34" charset="-122"/>
                <a:ea typeface="微软雅黑" panose="020B0503020204020204" pitchFamily="34" charset="-122"/>
              </a:defRPr>
            </a:lvl1pPr>
          </a:lstStyle>
          <a:p>
            <a:endParaRPr lang="en-US" altLang="zh-CN" sz="2100" dirty="0"/>
          </a:p>
        </p:txBody>
      </p:sp>
      <p:sp>
        <p:nvSpPr>
          <p:cNvPr id="7" name="文本框 6">
            <a:extLst>
              <a:ext uri="{FF2B5EF4-FFF2-40B4-BE49-F238E27FC236}">
                <a16:creationId xmlns:a16="http://schemas.microsoft.com/office/drawing/2014/main" id="{71BE2844-E0C5-4108-93D3-E3BCF633B442}"/>
              </a:ext>
            </a:extLst>
          </p:cNvPr>
          <p:cNvSpPr txBox="1"/>
          <p:nvPr/>
        </p:nvSpPr>
        <p:spPr>
          <a:xfrm>
            <a:off x="288316" y="1351229"/>
            <a:ext cx="8476484" cy="2939266"/>
          </a:xfrm>
          <a:prstGeom prst="rect">
            <a:avLst/>
          </a:prstGeom>
          <a:noFill/>
        </p:spPr>
        <p:txBody>
          <a:bodyPr wrap="square">
            <a:spAutoFit/>
          </a:bodyPr>
          <a:lstStyle/>
          <a:p>
            <a:pPr marL="214313" indent="-214313">
              <a:spcBef>
                <a:spcPts val="900"/>
              </a:spcBef>
              <a:buFont typeface="Arial" panose="020B0604020202020204" pitchFamily="34" charset="0"/>
              <a:buChar char="•"/>
            </a:pPr>
            <a:r>
              <a:rPr lang="zh-CN" altLang="en-US" b="1" dirty="0">
                <a:solidFill>
                  <a:srgbClr val="4D4D4D"/>
                </a:solidFill>
                <a:latin typeface="微软雅黑" panose="020B0503020204020204" pitchFamily="34" charset="-122"/>
                <a:ea typeface="微软雅黑" panose="020B0503020204020204" pitchFamily="34" charset="-122"/>
              </a:rPr>
              <a:t>校验码的生成过程</a:t>
            </a:r>
            <a:r>
              <a:rPr lang="zh-CN" altLang="en-US" dirty="0">
                <a:solidFill>
                  <a:srgbClr val="4D4D4D"/>
                </a:solidFill>
                <a:latin typeface="微软雅黑" panose="020B0503020204020204" pitchFamily="34" charset="-122"/>
                <a:ea typeface="微软雅黑" panose="020B0503020204020204" pitchFamily="34" charset="-122"/>
              </a:rPr>
              <a:t>：假设要发送的信息用多项式 </a:t>
            </a:r>
            <a:r>
              <a:rPr lang="en-US" altLang="zh-CN" dirty="0">
                <a:solidFill>
                  <a:srgbClr val="4D4D4D"/>
                </a:solidFill>
                <a:latin typeface="微软雅黑" panose="020B0503020204020204" pitchFamily="34" charset="-122"/>
                <a:ea typeface="微软雅黑" panose="020B0503020204020204" pitchFamily="34" charset="-122"/>
              </a:rPr>
              <a:t>C(x) </a:t>
            </a:r>
            <a:r>
              <a:rPr lang="zh-CN" altLang="en-US" dirty="0">
                <a:solidFill>
                  <a:srgbClr val="4D4D4D"/>
                </a:solidFill>
                <a:latin typeface="微软雅黑" panose="020B0503020204020204" pitchFamily="34" charset="-122"/>
                <a:ea typeface="微软雅黑" panose="020B0503020204020204" pitchFamily="34" charset="-122"/>
              </a:rPr>
              <a:t>表示，将 </a:t>
            </a:r>
            <a:r>
              <a:rPr lang="en-US" altLang="zh-CN" dirty="0">
                <a:solidFill>
                  <a:srgbClr val="4D4D4D"/>
                </a:solidFill>
                <a:latin typeface="微软雅黑" panose="020B0503020204020204" pitchFamily="34" charset="-122"/>
                <a:ea typeface="微软雅黑" panose="020B0503020204020204" pitchFamily="34" charset="-122"/>
              </a:rPr>
              <a:t>C(x) </a:t>
            </a:r>
            <a:r>
              <a:rPr lang="zh-CN" altLang="en-US" dirty="0">
                <a:solidFill>
                  <a:srgbClr val="4D4D4D"/>
                </a:solidFill>
                <a:latin typeface="微软雅黑" panose="020B0503020204020204" pitchFamily="34" charset="-122"/>
                <a:ea typeface="微软雅黑" panose="020B0503020204020204" pitchFamily="34" charset="-122"/>
              </a:rPr>
              <a:t>左移 </a:t>
            </a:r>
            <a:r>
              <a:rPr lang="en-US" altLang="zh-CN" dirty="0">
                <a:solidFill>
                  <a:srgbClr val="4D4D4D"/>
                </a:solidFill>
                <a:latin typeface="微软雅黑" panose="020B0503020204020204" pitchFamily="34" charset="-122"/>
                <a:ea typeface="微软雅黑" panose="020B0503020204020204" pitchFamily="34" charset="-122"/>
              </a:rPr>
              <a:t>R </a:t>
            </a:r>
            <a:r>
              <a:rPr lang="zh-CN" altLang="en-US" dirty="0">
                <a:solidFill>
                  <a:srgbClr val="4D4D4D"/>
                </a:solidFill>
                <a:latin typeface="微软雅黑" panose="020B0503020204020204" pitchFamily="34" charset="-122"/>
                <a:ea typeface="微软雅黑" panose="020B0503020204020204" pitchFamily="34" charset="-122"/>
              </a:rPr>
              <a:t>位（可表示成 </a:t>
            </a:r>
            <a:r>
              <a:rPr lang="en-US" altLang="zh-CN" dirty="0">
                <a:solidFill>
                  <a:srgbClr val="4D4D4D"/>
                </a:solidFill>
                <a:latin typeface="微软雅黑" panose="020B0503020204020204" pitchFamily="34" charset="-122"/>
                <a:ea typeface="微软雅黑" panose="020B0503020204020204" pitchFamily="34" charset="-122"/>
              </a:rPr>
              <a:t>C(x) &lt;&lt; R</a:t>
            </a:r>
            <a:r>
              <a:rPr lang="zh-CN" altLang="en-US" dirty="0">
                <a:solidFill>
                  <a:srgbClr val="4D4D4D"/>
                </a:solidFill>
                <a:latin typeface="微软雅黑" panose="020B0503020204020204" pitchFamily="34" charset="-122"/>
                <a:ea typeface="微软雅黑" panose="020B0503020204020204" pitchFamily="34" charset="-122"/>
              </a:rPr>
              <a:t>），这样 </a:t>
            </a:r>
            <a:r>
              <a:rPr lang="en-US" altLang="zh-CN" dirty="0">
                <a:solidFill>
                  <a:srgbClr val="4D4D4D"/>
                </a:solidFill>
                <a:latin typeface="微软雅黑" panose="020B0503020204020204" pitchFamily="34" charset="-122"/>
                <a:ea typeface="微软雅黑" panose="020B0503020204020204" pitchFamily="34" charset="-122"/>
              </a:rPr>
              <a:t>C(x) </a:t>
            </a:r>
            <a:r>
              <a:rPr lang="zh-CN" altLang="en-US" dirty="0">
                <a:solidFill>
                  <a:srgbClr val="4D4D4D"/>
                </a:solidFill>
                <a:latin typeface="微软雅黑" panose="020B0503020204020204" pitchFamily="34" charset="-122"/>
                <a:ea typeface="微软雅黑" panose="020B0503020204020204" pitchFamily="34" charset="-122"/>
              </a:rPr>
              <a:t>的右边就会空出 </a:t>
            </a:r>
            <a:r>
              <a:rPr lang="en-US" altLang="zh-CN" dirty="0">
                <a:solidFill>
                  <a:srgbClr val="4D4D4D"/>
                </a:solidFill>
                <a:latin typeface="微软雅黑" panose="020B0503020204020204" pitchFamily="34" charset="-122"/>
                <a:ea typeface="微软雅黑" panose="020B0503020204020204" pitchFamily="34" charset="-122"/>
              </a:rPr>
              <a:t>R </a:t>
            </a:r>
            <a:r>
              <a:rPr lang="zh-CN" altLang="en-US" dirty="0">
                <a:solidFill>
                  <a:srgbClr val="4D4D4D"/>
                </a:solidFill>
                <a:latin typeface="微软雅黑" panose="020B0503020204020204" pitchFamily="34" charset="-122"/>
                <a:ea typeface="微软雅黑" panose="020B0503020204020204" pitchFamily="34" charset="-122"/>
              </a:rPr>
              <a:t>位，这就是校验码的位置。用 </a:t>
            </a:r>
            <a:r>
              <a:rPr lang="en-US" altLang="zh-CN" dirty="0">
                <a:solidFill>
                  <a:srgbClr val="4D4D4D"/>
                </a:solidFill>
                <a:latin typeface="微软雅黑" panose="020B0503020204020204" pitchFamily="34" charset="-122"/>
                <a:ea typeface="微软雅黑" panose="020B0503020204020204" pitchFamily="34" charset="-122"/>
              </a:rPr>
              <a:t>C(x) &lt;&lt; R</a:t>
            </a:r>
            <a:r>
              <a:rPr lang="zh-CN" altLang="en-US" dirty="0">
                <a:solidFill>
                  <a:srgbClr val="4D4D4D"/>
                </a:solidFill>
                <a:latin typeface="微软雅黑" panose="020B0503020204020204" pitchFamily="34" charset="-122"/>
                <a:ea typeface="微软雅黑" panose="020B0503020204020204" pitchFamily="34" charset="-122"/>
              </a:rPr>
              <a:t>除以 </a:t>
            </a:r>
            <a:r>
              <a:rPr lang="en-US" altLang="zh-CN" dirty="0">
                <a:solidFill>
                  <a:srgbClr val="4D4D4D"/>
                </a:solidFill>
                <a:latin typeface="微软雅黑" panose="020B0503020204020204" pitchFamily="34" charset="-122"/>
                <a:ea typeface="微软雅黑" panose="020B0503020204020204" pitchFamily="34" charset="-122"/>
              </a:rPr>
              <a:t>G(x) </a:t>
            </a:r>
            <a:r>
              <a:rPr lang="zh-CN" altLang="en-US" dirty="0">
                <a:solidFill>
                  <a:srgbClr val="4D4D4D"/>
                </a:solidFill>
                <a:latin typeface="微软雅黑" panose="020B0503020204020204" pitchFamily="34" charset="-122"/>
                <a:ea typeface="微软雅黑" panose="020B0503020204020204" pitchFamily="34" charset="-122"/>
              </a:rPr>
              <a:t>得到的余数就是校验码。</a:t>
            </a:r>
            <a:endParaRPr lang="en-US" altLang="zh-CN" dirty="0">
              <a:solidFill>
                <a:srgbClr val="4D4D4D"/>
              </a:solidFill>
              <a:latin typeface="微软雅黑" panose="020B0503020204020204" pitchFamily="34" charset="-122"/>
              <a:ea typeface="微软雅黑" panose="020B0503020204020204" pitchFamily="34" charset="-122"/>
            </a:endParaRPr>
          </a:p>
          <a:p>
            <a:pPr marL="557213" lvl="1" indent="-214313">
              <a:spcBef>
                <a:spcPts val="900"/>
              </a:spcBef>
              <a:buFont typeface="Arial" panose="020B0604020202020204" pitchFamily="34" charset="0"/>
              <a:buChar char="•"/>
            </a:pPr>
            <a:r>
              <a:rPr lang="en-US" altLang="zh-CN" b="1" dirty="0">
                <a:solidFill>
                  <a:srgbClr val="333333"/>
                </a:solidFill>
                <a:latin typeface="微软雅黑" panose="020B0503020204020204" pitchFamily="34" charset="-122"/>
                <a:ea typeface="微软雅黑" panose="020B0503020204020204" pitchFamily="34" charset="-122"/>
              </a:rPr>
              <a:t>G(x)</a:t>
            </a:r>
            <a:r>
              <a:rPr lang="zh-CN" altLang="en-US" b="1" dirty="0">
                <a:solidFill>
                  <a:srgbClr val="333333"/>
                </a:solidFill>
                <a:latin typeface="微软雅黑" panose="020B0503020204020204" pitchFamily="34" charset="-122"/>
                <a:ea typeface="微软雅黑" panose="020B0503020204020204" pitchFamily="34" charset="-122"/>
              </a:rPr>
              <a:t>：</a:t>
            </a:r>
            <a:r>
              <a:rPr lang="zh-CN" altLang="en-US" dirty="0">
                <a:solidFill>
                  <a:srgbClr val="333333"/>
                </a:solidFill>
                <a:latin typeface="微软雅黑" panose="020B0503020204020204" pitchFamily="34" charset="-122"/>
                <a:ea typeface="微软雅黑" panose="020B0503020204020204" pitchFamily="34" charset="-122"/>
              </a:rPr>
              <a:t> 表示 </a:t>
            </a:r>
            <a:r>
              <a:rPr lang="en-US" altLang="zh-CN" dirty="0">
                <a:solidFill>
                  <a:srgbClr val="333333"/>
                </a:solidFill>
                <a:latin typeface="微软雅黑" panose="020B0503020204020204" pitchFamily="34" charset="-122"/>
                <a:ea typeface="微软雅黑" panose="020B0503020204020204" pitchFamily="34" charset="-122"/>
              </a:rPr>
              <a:t>CRC </a:t>
            </a:r>
            <a:r>
              <a:rPr lang="zh-CN" altLang="en-US" dirty="0">
                <a:solidFill>
                  <a:srgbClr val="333333"/>
                </a:solidFill>
                <a:latin typeface="微软雅黑" panose="020B0503020204020204" pitchFamily="34" charset="-122"/>
                <a:ea typeface="微软雅黑" panose="020B0503020204020204" pitchFamily="34" charset="-122"/>
              </a:rPr>
              <a:t>的生成多项式，是接收方和发送方的一个约定，由 </a:t>
            </a:r>
            <a:r>
              <a:rPr lang="en-US" altLang="zh-CN" dirty="0">
                <a:solidFill>
                  <a:srgbClr val="333333"/>
                </a:solidFill>
                <a:latin typeface="微软雅黑" panose="020B0503020204020204" pitchFamily="34" charset="-122"/>
                <a:ea typeface="微软雅黑" panose="020B0503020204020204" pitchFamily="34" charset="-122"/>
              </a:rPr>
              <a:t>CRC </a:t>
            </a:r>
            <a:r>
              <a:rPr lang="zh-CN" altLang="en-US" dirty="0">
                <a:solidFill>
                  <a:srgbClr val="333333"/>
                </a:solidFill>
                <a:latin typeface="微软雅黑" panose="020B0503020204020204" pitchFamily="34" charset="-122"/>
                <a:ea typeface="微软雅黑" panose="020B0503020204020204" pitchFamily="34" charset="-122"/>
              </a:rPr>
              <a:t>规范给定。在整个传输过程中，这个二进制数始终保持不变。例如 </a:t>
            </a:r>
            <a:r>
              <a:rPr lang="en-US" altLang="zh-CN" dirty="0">
                <a:solidFill>
                  <a:srgbClr val="333333"/>
                </a:solidFill>
                <a:latin typeface="微软雅黑" panose="020B0503020204020204" pitchFamily="34" charset="-122"/>
                <a:ea typeface="微软雅黑" panose="020B0503020204020204" pitchFamily="34" charset="-122"/>
              </a:rPr>
              <a:t>CRC-CCITT </a:t>
            </a:r>
            <a:r>
              <a:rPr lang="zh-CN" altLang="en-US" dirty="0">
                <a:solidFill>
                  <a:srgbClr val="333333"/>
                </a:solidFill>
                <a:latin typeface="微软雅黑" panose="020B0503020204020204" pitchFamily="34" charset="-122"/>
                <a:ea typeface="微软雅黑" panose="020B0503020204020204" pitchFamily="34" charset="-122"/>
              </a:rPr>
              <a:t>的生成多项式为 </a:t>
            </a:r>
            <a:r>
              <a:rPr lang="en-US" altLang="zh-CN" dirty="0">
                <a:solidFill>
                  <a:srgbClr val="333333"/>
                </a:solidFill>
                <a:latin typeface="微软雅黑" panose="020B0503020204020204" pitchFamily="34" charset="-122"/>
                <a:ea typeface="微软雅黑" panose="020B0503020204020204" pitchFamily="34" charset="-122"/>
              </a:rPr>
              <a:t>G(x) = x</a:t>
            </a:r>
            <a:r>
              <a:rPr lang="en-US" altLang="zh-CN" baseline="30000" dirty="0">
                <a:solidFill>
                  <a:srgbClr val="333333"/>
                </a:solidFill>
                <a:latin typeface="微软雅黑" panose="020B0503020204020204" pitchFamily="34" charset="-122"/>
                <a:ea typeface="微软雅黑" panose="020B0503020204020204" pitchFamily="34" charset="-122"/>
              </a:rPr>
              <a:t>16</a:t>
            </a:r>
            <a:r>
              <a:rPr lang="en-US" altLang="zh-CN" dirty="0">
                <a:solidFill>
                  <a:srgbClr val="333333"/>
                </a:solidFill>
                <a:latin typeface="微软雅黑" panose="020B0503020204020204" pitchFamily="34" charset="-122"/>
                <a:ea typeface="微软雅黑" panose="020B0503020204020204" pitchFamily="34" charset="-122"/>
              </a:rPr>
              <a:t> + x</a:t>
            </a:r>
            <a:r>
              <a:rPr lang="en-US" altLang="zh-CN" baseline="30000" dirty="0">
                <a:solidFill>
                  <a:srgbClr val="333333"/>
                </a:solidFill>
                <a:latin typeface="微软雅黑" panose="020B0503020204020204" pitchFamily="34" charset="-122"/>
                <a:ea typeface="微软雅黑" panose="020B0503020204020204" pitchFamily="34" charset="-122"/>
              </a:rPr>
              <a:t>12</a:t>
            </a:r>
            <a:r>
              <a:rPr lang="en-US" altLang="zh-CN" dirty="0">
                <a:solidFill>
                  <a:srgbClr val="333333"/>
                </a:solidFill>
                <a:latin typeface="微软雅黑" panose="020B0503020204020204" pitchFamily="34" charset="-122"/>
                <a:ea typeface="微软雅黑" panose="020B0503020204020204" pitchFamily="34" charset="-122"/>
              </a:rPr>
              <a:t> + x</a:t>
            </a:r>
            <a:r>
              <a:rPr lang="en-US" altLang="zh-CN" baseline="30000" dirty="0">
                <a:solidFill>
                  <a:srgbClr val="333333"/>
                </a:solidFill>
                <a:latin typeface="微软雅黑" panose="020B0503020204020204" pitchFamily="34" charset="-122"/>
                <a:ea typeface="微软雅黑" panose="020B0503020204020204" pitchFamily="34" charset="-122"/>
              </a:rPr>
              <a:t>5</a:t>
            </a:r>
            <a:r>
              <a:rPr lang="en-US" altLang="zh-CN" dirty="0">
                <a:solidFill>
                  <a:srgbClr val="333333"/>
                </a:solidFill>
                <a:latin typeface="微软雅黑" panose="020B0503020204020204" pitchFamily="34" charset="-122"/>
                <a:ea typeface="微软雅黑" panose="020B0503020204020204" pitchFamily="34" charset="-122"/>
              </a:rPr>
              <a:t> + 1</a:t>
            </a:r>
            <a:r>
              <a:rPr lang="zh-CN" altLang="en-US" dirty="0">
                <a:solidFill>
                  <a:srgbClr val="333333"/>
                </a:solidFill>
                <a:latin typeface="微软雅黑" panose="020B0503020204020204" pitchFamily="34" charset="-122"/>
                <a:ea typeface="微软雅黑" panose="020B0503020204020204" pitchFamily="34" charset="-122"/>
              </a:rPr>
              <a:t>。</a:t>
            </a:r>
            <a:endParaRPr lang="en-US" altLang="zh-CN" dirty="0">
              <a:solidFill>
                <a:srgbClr val="333333"/>
              </a:solidFill>
              <a:latin typeface="微软雅黑" panose="020B0503020204020204" pitchFamily="34" charset="-122"/>
              <a:ea typeface="微软雅黑" panose="020B0503020204020204" pitchFamily="34" charset="-122"/>
            </a:endParaRPr>
          </a:p>
          <a:p>
            <a:pPr marL="557213" lvl="1" indent="-214313">
              <a:spcBef>
                <a:spcPts val="900"/>
              </a:spcBef>
              <a:buFont typeface="Arial" panose="020B0604020202020204" pitchFamily="34" charset="0"/>
              <a:buChar char="•"/>
            </a:pPr>
            <a:r>
              <a:rPr lang="en-US" altLang="zh-CN" b="1" dirty="0">
                <a:solidFill>
                  <a:srgbClr val="333333"/>
                </a:solidFill>
                <a:latin typeface="微软雅黑" panose="020B0503020204020204" pitchFamily="34" charset="-122"/>
                <a:ea typeface="微软雅黑" panose="020B0503020204020204" pitchFamily="34" charset="-122"/>
              </a:rPr>
              <a:t>C(x)</a:t>
            </a:r>
            <a:r>
              <a:rPr lang="zh-CN" altLang="en-US" b="1" dirty="0">
                <a:solidFill>
                  <a:srgbClr val="333333"/>
                </a:solidFill>
                <a:latin typeface="微软雅黑" panose="020B0503020204020204" pitchFamily="34" charset="-122"/>
                <a:ea typeface="微软雅黑" panose="020B0503020204020204" pitchFamily="34" charset="-122"/>
              </a:rPr>
              <a:t>：</a:t>
            </a:r>
            <a:r>
              <a:rPr lang="zh-CN" altLang="en-US" dirty="0">
                <a:solidFill>
                  <a:srgbClr val="333333"/>
                </a:solidFill>
                <a:latin typeface="微软雅黑" panose="020B0503020204020204" pitchFamily="34" charset="-122"/>
                <a:ea typeface="微软雅黑" panose="020B0503020204020204" pitchFamily="34" charset="-122"/>
              </a:rPr>
              <a:t> 表示发送的原始数据的多项式。例如 </a:t>
            </a:r>
            <a:r>
              <a:rPr lang="en-US" altLang="zh-CN" dirty="0">
                <a:solidFill>
                  <a:srgbClr val="333333"/>
                </a:solidFill>
                <a:latin typeface="微软雅黑" panose="020B0503020204020204" pitchFamily="34" charset="-122"/>
                <a:ea typeface="微软雅黑" panose="020B0503020204020204" pitchFamily="34" charset="-122"/>
              </a:rPr>
              <a:t>C(x) = x</a:t>
            </a:r>
            <a:r>
              <a:rPr lang="en-US" altLang="zh-CN" baseline="30000" dirty="0">
                <a:solidFill>
                  <a:srgbClr val="333333"/>
                </a:solidFill>
                <a:latin typeface="微软雅黑" panose="020B0503020204020204" pitchFamily="34" charset="-122"/>
                <a:ea typeface="微软雅黑" panose="020B0503020204020204" pitchFamily="34" charset="-122"/>
              </a:rPr>
              <a:t>5</a:t>
            </a:r>
            <a:r>
              <a:rPr lang="en-US" altLang="zh-CN" dirty="0">
                <a:solidFill>
                  <a:srgbClr val="333333"/>
                </a:solidFill>
                <a:latin typeface="微软雅黑" panose="020B0503020204020204" pitchFamily="34" charset="-122"/>
                <a:ea typeface="微软雅黑" panose="020B0503020204020204" pitchFamily="34" charset="-122"/>
              </a:rPr>
              <a:t> + x</a:t>
            </a:r>
            <a:r>
              <a:rPr lang="en-US" altLang="zh-CN" baseline="30000" dirty="0">
                <a:solidFill>
                  <a:srgbClr val="333333"/>
                </a:solidFill>
                <a:latin typeface="微软雅黑" panose="020B0503020204020204" pitchFamily="34" charset="-122"/>
                <a:ea typeface="微软雅黑" panose="020B0503020204020204" pitchFamily="34" charset="-122"/>
              </a:rPr>
              <a:t>3</a:t>
            </a:r>
            <a:r>
              <a:rPr lang="en-US" altLang="zh-CN" dirty="0">
                <a:solidFill>
                  <a:srgbClr val="333333"/>
                </a:solidFill>
                <a:latin typeface="微软雅黑" panose="020B0503020204020204" pitchFamily="34" charset="-122"/>
                <a:ea typeface="微软雅黑" panose="020B0503020204020204" pitchFamily="34" charset="-122"/>
              </a:rPr>
              <a:t> + x</a:t>
            </a:r>
            <a:r>
              <a:rPr lang="en-US" altLang="zh-CN" baseline="30000" dirty="0">
                <a:solidFill>
                  <a:srgbClr val="333333"/>
                </a:solidFill>
                <a:latin typeface="微软雅黑" panose="020B0503020204020204" pitchFamily="34" charset="-122"/>
                <a:ea typeface="微软雅黑" panose="020B0503020204020204" pitchFamily="34" charset="-122"/>
              </a:rPr>
              <a:t>2</a:t>
            </a:r>
            <a:r>
              <a:rPr lang="en-US" altLang="zh-CN" dirty="0">
                <a:solidFill>
                  <a:srgbClr val="333333"/>
                </a:solidFill>
                <a:latin typeface="微软雅黑" panose="020B0503020204020204" pitchFamily="34" charset="-122"/>
                <a:ea typeface="微软雅黑" panose="020B0503020204020204" pitchFamily="34" charset="-122"/>
              </a:rPr>
              <a:t> + x + 1 </a:t>
            </a:r>
            <a:r>
              <a:rPr lang="zh-CN" altLang="en-US" dirty="0">
                <a:solidFill>
                  <a:srgbClr val="333333"/>
                </a:solidFill>
                <a:latin typeface="微软雅黑" panose="020B0503020204020204" pitchFamily="34" charset="-122"/>
                <a:ea typeface="微软雅黑" panose="020B0503020204020204" pitchFamily="34" charset="-122"/>
              </a:rPr>
              <a:t>表示发送的数据为 </a:t>
            </a:r>
            <a:r>
              <a:rPr lang="en-US" altLang="zh-CN" dirty="0">
                <a:solidFill>
                  <a:srgbClr val="333333"/>
                </a:solidFill>
                <a:latin typeface="微软雅黑" panose="020B0503020204020204" pitchFamily="34" charset="-122"/>
                <a:ea typeface="微软雅黑" panose="020B0503020204020204" pitchFamily="34" charset="-122"/>
              </a:rPr>
              <a:t>101111</a:t>
            </a:r>
          </a:p>
          <a:p>
            <a:pPr marL="557213" lvl="1" indent="-214313">
              <a:spcBef>
                <a:spcPts val="900"/>
              </a:spcBef>
              <a:buFont typeface="Arial" panose="020B0604020202020204" pitchFamily="34" charset="0"/>
              <a:buChar char="•"/>
            </a:pPr>
            <a:r>
              <a:rPr lang="en-US" altLang="zh-CN" b="1" dirty="0">
                <a:solidFill>
                  <a:srgbClr val="333333"/>
                </a:solidFill>
                <a:latin typeface="微软雅黑" panose="020B0503020204020204" pitchFamily="34" charset="-122"/>
                <a:ea typeface="微软雅黑" panose="020B0503020204020204" pitchFamily="34" charset="-122"/>
              </a:rPr>
              <a:t>R(x)</a:t>
            </a:r>
            <a:r>
              <a:rPr lang="zh-CN" altLang="en-US" b="1"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 </a:t>
            </a:r>
            <a:r>
              <a:rPr lang="zh-CN" altLang="en-US" dirty="0">
                <a:solidFill>
                  <a:srgbClr val="333333"/>
                </a:solidFill>
                <a:latin typeface="微软雅黑" panose="020B0503020204020204" pitchFamily="34" charset="-122"/>
                <a:ea typeface="微软雅黑" panose="020B0503020204020204" pitchFamily="34" charset="-122"/>
              </a:rPr>
              <a:t>表示</a:t>
            </a:r>
            <a:r>
              <a:rPr lang="en-US" altLang="zh-CN" dirty="0">
                <a:solidFill>
                  <a:srgbClr val="333333"/>
                </a:solidFill>
                <a:latin typeface="微软雅黑" panose="020B0503020204020204" pitchFamily="34" charset="-122"/>
                <a:ea typeface="微软雅黑" panose="020B0503020204020204" pitchFamily="34" charset="-122"/>
              </a:rPr>
              <a:t>CRC </a:t>
            </a:r>
            <a:r>
              <a:rPr lang="zh-CN" altLang="en-US" dirty="0">
                <a:solidFill>
                  <a:srgbClr val="333333"/>
                </a:solidFill>
                <a:latin typeface="微软雅黑" panose="020B0503020204020204" pitchFamily="34" charset="-122"/>
                <a:ea typeface="微软雅黑" panose="020B0503020204020204" pitchFamily="34" charset="-122"/>
              </a:rPr>
              <a:t>码的多项式。</a:t>
            </a:r>
            <a:r>
              <a:rPr lang="en-US" altLang="zh-CN" dirty="0">
                <a:solidFill>
                  <a:srgbClr val="333333"/>
                </a:solidFill>
                <a:latin typeface="微软雅黑" panose="020B0503020204020204" pitchFamily="34" charset="-122"/>
                <a:ea typeface="微软雅黑" panose="020B0503020204020204" pitchFamily="34" charset="-122"/>
              </a:rPr>
              <a:t>R(x) = (C(x) &lt;&lt; R) % G(x)</a:t>
            </a:r>
          </a:p>
          <a:p>
            <a:pPr marL="557213" lvl="1" indent="-214313">
              <a:spcBef>
                <a:spcPts val="900"/>
              </a:spcBef>
              <a:buFont typeface="Arial" panose="020B0604020202020204" pitchFamily="34" charset="0"/>
              <a:buChar char="•"/>
            </a:pPr>
            <a:r>
              <a:rPr lang="en-US" altLang="zh-CN" b="1" dirty="0">
                <a:solidFill>
                  <a:srgbClr val="333333"/>
                </a:solidFill>
                <a:latin typeface="微软雅黑" panose="020B0503020204020204" pitchFamily="34" charset="-122"/>
                <a:ea typeface="微软雅黑" panose="020B0503020204020204" pitchFamily="34" charset="-122"/>
              </a:rPr>
              <a:t>T(x)</a:t>
            </a:r>
            <a:r>
              <a:rPr lang="zh-CN" altLang="en-US" b="1"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 </a:t>
            </a:r>
            <a:r>
              <a:rPr lang="zh-CN" altLang="en-US" dirty="0">
                <a:solidFill>
                  <a:srgbClr val="333333"/>
                </a:solidFill>
                <a:latin typeface="微软雅黑" panose="020B0503020204020204" pitchFamily="34" charset="-122"/>
                <a:ea typeface="微软雅黑" panose="020B0503020204020204" pitchFamily="34" charset="-122"/>
              </a:rPr>
              <a:t>表示发送的原始数据加上 </a:t>
            </a:r>
            <a:r>
              <a:rPr lang="en-US" altLang="zh-CN" dirty="0">
                <a:solidFill>
                  <a:srgbClr val="333333"/>
                </a:solidFill>
                <a:latin typeface="微软雅黑" panose="020B0503020204020204" pitchFamily="34" charset="-122"/>
                <a:ea typeface="微软雅黑" panose="020B0503020204020204" pitchFamily="34" charset="-122"/>
              </a:rPr>
              <a:t>CRC </a:t>
            </a:r>
            <a:r>
              <a:rPr lang="zh-CN" altLang="en-US" dirty="0">
                <a:solidFill>
                  <a:srgbClr val="333333"/>
                </a:solidFill>
                <a:latin typeface="微软雅黑" panose="020B0503020204020204" pitchFamily="34" charset="-122"/>
                <a:ea typeface="微软雅黑" panose="020B0503020204020204" pitchFamily="34" charset="-122"/>
              </a:rPr>
              <a:t>码之后的多项式。</a:t>
            </a:r>
            <a:r>
              <a:rPr lang="en-US" altLang="zh-CN" dirty="0">
                <a:solidFill>
                  <a:srgbClr val="333333"/>
                </a:solidFill>
                <a:latin typeface="微软雅黑" panose="020B0503020204020204" pitchFamily="34" charset="-122"/>
                <a:ea typeface="微软雅黑" panose="020B0503020204020204" pitchFamily="34" charset="-122"/>
              </a:rPr>
              <a:t>T(x) = C(x) &lt;&lt; R + R(x)</a:t>
            </a:r>
          </a:p>
          <a:p>
            <a:pPr marL="557213" lvl="1" indent="-214313">
              <a:spcBef>
                <a:spcPts val="900"/>
              </a:spcBef>
              <a:buFont typeface="Arial" panose="020B0604020202020204" pitchFamily="34" charset="0"/>
              <a:buChar char="•"/>
            </a:pPr>
            <a:r>
              <a:rPr lang="en-US" altLang="zh-CN" b="1" dirty="0">
                <a:solidFill>
                  <a:srgbClr val="333333"/>
                </a:solidFill>
                <a:latin typeface="微软雅黑" panose="020B0503020204020204" pitchFamily="34" charset="-122"/>
                <a:ea typeface="微软雅黑" panose="020B0503020204020204" pitchFamily="34" charset="-122"/>
              </a:rPr>
              <a:t>K</a:t>
            </a:r>
            <a:r>
              <a:rPr lang="zh-CN" altLang="en-US" b="1" dirty="0">
                <a:solidFill>
                  <a:srgbClr val="333333"/>
                </a:solidFill>
                <a:latin typeface="微软雅黑" panose="020B0503020204020204" pitchFamily="34" charset="-122"/>
                <a:ea typeface="微软雅黑" panose="020B0503020204020204" pitchFamily="34" charset="-122"/>
              </a:rPr>
              <a:t>：</a:t>
            </a:r>
            <a:r>
              <a:rPr lang="zh-CN" altLang="en-US" dirty="0">
                <a:solidFill>
                  <a:srgbClr val="333333"/>
                </a:solidFill>
                <a:latin typeface="微软雅黑" panose="020B0503020204020204" pitchFamily="34" charset="-122"/>
                <a:ea typeface="微软雅黑" panose="020B0503020204020204" pitchFamily="34" charset="-122"/>
              </a:rPr>
              <a:t>发送数据的长度。其等于 </a:t>
            </a:r>
            <a:r>
              <a:rPr lang="en-US" altLang="zh-CN" dirty="0">
                <a:solidFill>
                  <a:srgbClr val="333333"/>
                </a:solidFill>
                <a:latin typeface="微软雅黑" panose="020B0503020204020204" pitchFamily="34" charset="-122"/>
                <a:ea typeface="微软雅黑" panose="020B0503020204020204" pitchFamily="34" charset="-122"/>
              </a:rPr>
              <a:t>C(x) </a:t>
            </a:r>
            <a:r>
              <a:rPr lang="zh-CN" altLang="en-US" dirty="0">
                <a:solidFill>
                  <a:srgbClr val="333333"/>
                </a:solidFill>
                <a:latin typeface="微软雅黑" panose="020B0503020204020204" pitchFamily="34" charset="-122"/>
                <a:ea typeface="微软雅黑" panose="020B0503020204020204" pitchFamily="34" charset="-122"/>
              </a:rPr>
              <a:t>中的最高次的幂 </a:t>
            </a:r>
            <a:r>
              <a:rPr lang="en-US" altLang="zh-CN" dirty="0">
                <a:solidFill>
                  <a:srgbClr val="333333"/>
                </a:solidFill>
                <a:latin typeface="微软雅黑" panose="020B0503020204020204" pitchFamily="34" charset="-122"/>
                <a:ea typeface="微软雅黑" panose="020B0503020204020204" pitchFamily="34" charset="-122"/>
              </a:rPr>
              <a:t>+ 1</a:t>
            </a:r>
            <a:r>
              <a:rPr lang="zh-CN" altLang="en-US" dirty="0">
                <a:solidFill>
                  <a:srgbClr val="333333"/>
                </a:solidFill>
                <a:latin typeface="微软雅黑" panose="020B0503020204020204" pitchFamily="34" charset="-122"/>
                <a:ea typeface="微软雅黑" panose="020B0503020204020204" pitchFamily="34" charset="-122"/>
              </a:rPr>
              <a:t>。如上例子的 </a:t>
            </a:r>
            <a:r>
              <a:rPr lang="en-US" altLang="zh-CN" dirty="0">
                <a:solidFill>
                  <a:srgbClr val="333333"/>
                </a:solidFill>
                <a:latin typeface="微软雅黑" panose="020B0503020204020204" pitchFamily="34" charset="-122"/>
                <a:ea typeface="微软雅黑" panose="020B0503020204020204" pitchFamily="34" charset="-122"/>
              </a:rPr>
              <a:t>C(x) </a:t>
            </a:r>
            <a:r>
              <a:rPr lang="zh-CN" altLang="en-US" dirty="0">
                <a:solidFill>
                  <a:srgbClr val="333333"/>
                </a:solidFill>
                <a:latin typeface="微软雅黑" panose="020B0503020204020204" pitchFamily="34" charset="-122"/>
                <a:ea typeface="微软雅黑" panose="020B0503020204020204" pitchFamily="34" charset="-122"/>
              </a:rPr>
              <a:t>中，</a:t>
            </a:r>
            <a:r>
              <a:rPr lang="en-US" altLang="zh-CN" dirty="0">
                <a:solidFill>
                  <a:srgbClr val="333333"/>
                </a:solidFill>
                <a:latin typeface="微软雅黑" panose="020B0503020204020204" pitchFamily="34" charset="-122"/>
                <a:ea typeface="微软雅黑" panose="020B0503020204020204" pitchFamily="34" charset="-122"/>
              </a:rPr>
              <a:t>K = 5 + 1 = 6</a:t>
            </a:r>
          </a:p>
          <a:p>
            <a:pPr marL="557213" lvl="1" indent="-214313">
              <a:spcBef>
                <a:spcPts val="900"/>
              </a:spcBef>
              <a:buFont typeface="Arial" panose="020B0604020202020204" pitchFamily="34" charset="0"/>
              <a:buChar char="•"/>
            </a:pPr>
            <a:r>
              <a:rPr lang="en-US" altLang="zh-CN" b="1" dirty="0">
                <a:solidFill>
                  <a:srgbClr val="333333"/>
                </a:solidFill>
                <a:latin typeface="微软雅黑" panose="020B0503020204020204" pitchFamily="34" charset="-122"/>
                <a:ea typeface="微软雅黑" panose="020B0503020204020204" pitchFamily="34" charset="-122"/>
              </a:rPr>
              <a:t>R</a:t>
            </a:r>
            <a:r>
              <a:rPr lang="zh-CN" altLang="en-US" b="1" dirty="0">
                <a:solidFill>
                  <a:srgbClr val="333333"/>
                </a:solidFill>
                <a:latin typeface="微软雅黑" panose="020B0503020204020204" pitchFamily="34" charset="-122"/>
                <a:ea typeface="微软雅黑" panose="020B0503020204020204" pitchFamily="34" charset="-122"/>
              </a:rPr>
              <a:t>：</a:t>
            </a:r>
            <a:r>
              <a:rPr lang="zh-CN" altLang="en-US" dirty="0">
                <a:solidFill>
                  <a:srgbClr val="333333"/>
                </a:solidFill>
                <a:latin typeface="微软雅黑" panose="020B0503020204020204" pitchFamily="34" charset="-122"/>
                <a:ea typeface="微软雅黑" panose="020B0503020204020204" pitchFamily="34" charset="-122"/>
              </a:rPr>
              <a:t> </a:t>
            </a:r>
            <a:r>
              <a:rPr lang="en-US" altLang="zh-CN" dirty="0">
                <a:solidFill>
                  <a:srgbClr val="333333"/>
                </a:solidFill>
                <a:latin typeface="微软雅黑" panose="020B0503020204020204" pitchFamily="34" charset="-122"/>
                <a:ea typeface="微软雅黑" panose="020B0503020204020204" pitchFamily="34" charset="-122"/>
              </a:rPr>
              <a:t>CRC </a:t>
            </a:r>
            <a:r>
              <a:rPr lang="zh-CN" altLang="en-US" dirty="0">
                <a:solidFill>
                  <a:srgbClr val="333333"/>
                </a:solidFill>
                <a:latin typeface="微软雅黑" panose="020B0503020204020204" pitchFamily="34" charset="-122"/>
                <a:ea typeface="微软雅黑" panose="020B0503020204020204" pitchFamily="34" charset="-122"/>
              </a:rPr>
              <a:t>码 的长度。</a:t>
            </a:r>
            <a:r>
              <a:rPr lang="en-US" altLang="zh-CN" b="1" dirty="0">
                <a:solidFill>
                  <a:srgbClr val="333333"/>
                </a:solidFill>
                <a:latin typeface="微软雅黑" panose="020B0503020204020204" pitchFamily="34" charset="-122"/>
                <a:ea typeface="微软雅黑" panose="020B0503020204020204" pitchFamily="34" charset="-122"/>
              </a:rPr>
              <a:t>CRC</a:t>
            </a:r>
            <a:r>
              <a:rPr lang="zh-CN" altLang="en-US" b="1" dirty="0">
                <a:solidFill>
                  <a:srgbClr val="333333"/>
                </a:solidFill>
                <a:latin typeface="微软雅黑" panose="020B0503020204020204" pitchFamily="34" charset="-122"/>
                <a:ea typeface="微软雅黑" panose="020B0503020204020204" pitchFamily="34" charset="-122"/>
              </a:rPr>
              <a:t>校验码位数 </a:t>
            </a:r>
            <a:r>
              <a:rPr lang="en-US" altLang="zh-CN" b="1" dirty="0">
                <a:solidFill>
                  <a:srgbClr val="333333"/>
                </a:solidFill>
                <a:latin typeface="微软雅黑" panose="020B0503020204020204" pitchFamily="34" charset="-122"/>
                <a:ea typeface="微软雅黑" panose="020B0503020204020204" pitchFamily="34" charset="-122"/>
              </a:rPr>
              <a:t>= </a:t>
            </a:r>
            <a:r>
              <a:rPr lang="zh-CN" altLang="en-US" b="1" dirty="0">
                <a:solidFill>
                  <a:srgbClr val="333333"/>
                </a:solidFill>
                <a:latin typeface="微软雅黑" panose="020B0503020204020204" pitchFamily="34" charset="-122"/>
                <a:ea typeface="微软雅黑" panose="020B0503020204020204" pitchFamily="34" charset="-122"/>
              </a:rPr>
              <a:t>生成多项式</a:t>
            </a:r>
            <a:r>
              <a:rPr lang="en-US" altLang="zh-CN" b="1" dirty="0">
                <a:solidFill>
                  <a:srgbClr val="333333"/>
                </a:solidFill>
                <a:latin typeface="微软雅黑" panose="020B0503020204020204" pitchFamily="34" charset="-122"/>
                <a:ea typeface="微软雅黑" panose="020B0503020204020204" pitchFamily="34" charset="-122"/>
              </a:rPr>
              <a:t>G(x)</a:t>
            </a:r>
            <a:r>
              <a:rPr lang="zh-CN" altLang="en-US" b="1" dirty="0">
                <a:solidFill>
                  <a:srgbClr val="333333"/>
                </a:solidFill>
                <a:latin typeface="微软雅黑" panose="020B0503020204020204" pitchFamily="34" charset="-122"/>
                <a:ea typeface="微软雅黑" panose="020B0503020204020204" pitchFamily="34" charset="-122"/>
              </a:rPr>
              <a:t>位数 </a:t>
            </a:r>
            <a:r>
              <a:rPr lang="en-US" altLang="zh-CN" b="1" dirty="0">
                <a:solidFill>
                  <a:srgbClr val="333333"/>
                </a:solidFill>
                <a:latin typeface="微软雅黑" panose="020B0503020204020204" pitchFamily="34" charset="-122"/>
                <a:ea typeface="微软雅黑" panose="020B0503020204020204" pitchFamily="34" charset="-122"/>
              </a:rPr>
              <a:t>- 1</a:t>
            </a:r>
            <a:r>
              <a:rPr lang="zh-CN" altLang="en-US" b="1" dirty="0">
                <a:solidFill>
                  <a:srgbClr val="333333"/>
                </a:solidFill>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2FEE820D-793E-4A32-9EAF-060A00CA0009}"/>
              </a:ext>
            </a:extLst>
          </p:cNvPr>
          <p:cNvSpPr txBox="1"/>
          <p:nvPr/>
        </p:nvSpPr>
        <p:spPr>
          <a:xfrm>
            <a:off x="3545234" y="4893689"/>
            <a:ext cx="1795684" cy="323165"/>
          </a:xfrm>
          <a:prstGeom prst="rect">
            <a:avLst/>
          </a:prstGeom>
          <a:noFill/>
        </p:spPr>
        <p:txBody>
          <a:bodyPr wrap="none" rtlCol="0">
            <a:spAutoFit/>
          </a:bodyPr>
          <a:lstStyle/>
          <a:p>
            <a:r>
              <a:rPr lang="en-US" altLang="zh-CN" sz="1500" dirty="0">
                <a:solidFill>
                  <a:srgbClr val="0070C0"/>
                </a:solidFill>
              </a:rPr>
              <a:t>1010001101</a:t>
            </a:r>
            <a:r>
              <a:rPr lang="en-US" altLang="zh-CN" sz="1500" dirty="0">
                <a:solidFill>
                  <a:srgbClr val="FF0000"/>
                </a:solidFill>
              </a:rPr>
              <a:t>00000</a:t>
            </a:r>
            <a:endParaRPr lang="zh-CN" altLang="en-US" sz="1500" dirty="0">
              <a:solidFill>
                <a:srgbClr val="FF0000"/>
              </a:solidFill>
            </a:endParaRPr>
          </a:p>
        </p:txBody>
      </p:sp>
      <p:cxnSp>
        <p:nvCxnSpPr>
          <p:cNvPr id="8" name="直接连接符 7">
            <a:extLst>
              <a:ext uri="{FF2B5EF4-FFF2-40B4-BE49-F238E27FC236}">
                <a16:creationId xmlns:a16="http://schemas.microsoft.com/office/drawing/2014/main" id="{84F2CD09-F330-4F99-8688-8796CD7C801C}"/>
              </a:ext>
            </a:extLst>
          </p:cNvPr>
          <p:cNvCxnSpPr>
            <a:cxnSpLocks/>
          </p:cNvCxnSpPr>
          <p:nvPr/>
        </p:nvCxnSpPr>
        <p:spPr>
          <a:xfrm>
            <a:off x="3609485" y="4893689"/>
            <a:ext cx="152250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DA356CF-D946-4D21-BD9E-F8F3583A7396}"/>
              </a:ext>
            </a:extLst>
          </p:cNvPr>
          <p:cNvCxnSpPr/>
          <p:nvPr/>
        </p:nvCxnSpPr>
        <p:spPr>
          <a:xfrm flipH="1">
            <a:off x="3545234" y="4893689"/>
            <a:ext cx="71718" cy="2286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19026F6-91C7-4F2F-A1EB-371142FF743F}"/>
              </a:ext>
            </a:extLst>
          </p:cNvPr>
          <p:cNvSpPr txBox="1"/>
          <p:nvPr/>
        </p:nvSpPr>
        <p:spPr>
          <a:xfrm>
            <a:off x="2858508" y="4893688"/>
            <a:ext cx="636713" cy="253916"/>
          </a:xfrm>
          <a:prstGeom prst="rect">
            <a:avLst/>
          </a:prstGeom>
          <a:noFill/>
        </p:spPr>
        <p:txBody>
          <a:bodyPr wrap="none" rtlCol="0">
            <a:spAutoFit/>
          </a:bodyPr>
          <a:lstStyle/>
          <a:p>
            <a:r>
              <a:rPr lang="en-US" altLang="zh-CN" sz="1050" dirty="0"/>
              <a:t>110101</a:t>
            </a:r>
            <a:endParaRPr lang="zh-CN" altLang="en-US" sz="1050" dirty="0"/>
          </a:p>
        </p:txBody>
      </p:sp>
      <p:cxnSp>
        <p:nvCxnSpPr>
          <p:cNvPr id="14" name="直接连接符 13">
            <a:extLst>
              <a:ext uri="{FF2B5EF4-FFF2-40B4-BE49-F238E27FC236}">
                <a16:creationId xmlns:a16="http://schemas.microsoft.com/office/drawing/2014/main" id="{0E809BF5-33C4-4D74-9FDF-85E569C9E3D6}"/>
              </a:ext>
            </a:extLst>
          </p:cNvPr>
          <p:cNvCxnSpPr/>
          <p:nvPr/>
        </p:nvCxnSpPr>
        <p:spPr>
          <a:xfrm>
            <a:off x="3545235" y="5278056"/>
            <a:ext cx="1586753"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35E4CED9-2C82-4941-81EE-63EEBA6C1B08}"/>
              </a:ext>
            </a:extLst>
          </p:cNvPr>
          <p:cNvSpPr txBox="1"/>
          <p:nvPr/>
        </p:nvSpPr>
        <p:spPr>
          <a:xfrm>
            <a:off x="4591206" y="5313846"/>
            <a:ext cx="721672" cy="323165"/>
          </a:xfrm>
          <a:prstGeom prst="rect">
            <a:avLst/>
          </a:prstGeom>
          <a:noFill/>
        </p:spPr>
        <p:txBody>
          <a:bodyPr wrap="none" rtlCol="0">
            <a:spAutoFit/>
          </a:bodyPr>
          <a:lstStyle/>
          <a:p>
            <a:r>
              <a:rPr lang="en-US" altLang="zh-CN" sz="1500" b="1" dirty="0">
                <a:solidFill>
                  <a:srgbClr val="FF00FF"/>
                </a:solidFill>
              </a:rPr>
              <a:t>01110</a:t>
            </a:r>
            <a:endParaRPr lang="zh-CN" altLang="en-US" sz="1500" b="1" dirty="0">
              <a:solidFill>
                <a:srgbClr val="FF00FF"/>
              </a:solidFill>
            </a:endParaRPr>
          </a:p>
        </p:txBody>
      </p:sp>
      <p:sp>
        <p:nvSpPr>
          <p:cNvPr id="18" name="文本框 17">
            <a:extLst>
              <a:ext uri="{FF2B5EF4-FFF2-40B4-BE49-F238E27FC236}">
                <a16:creationId xmlns:a16="http://schemas.microsoft.com/office/drawing/2014/main" id="{1D2BB863-D438-4D17-81FE-EA8F7B8BC1FF}"/>
              </a:ext>
            </a:extLst>
          </p:cNvPr>
          <p:cNvSpPr txBox="1"/>
          <p:nvPr/>
        </p:nvSpPr>
        <p:spPr>
          <a:xfrm>
            <a:off x="4039293" y="4605819"/>
            <a:ext cx="1258678" cy="323165"/>
          </a:xfrm>
          <a:prstGeom prst="rect">
            <a:avLst/>
          </a:prstGeom>
          <a:noFill/>
        </p:spPr>
        <p:txBody>
          <a:bodyPr wrap="none" rtlCol="0">
            <a:spAutoFit/>
          </a:bodyPr>
          <a:lstStyle/>
          <a:p>
            <a:r>
              <a:rPr lang="en-US" altLang="zh-CN" sz="1500" dirty="0">
                <a:solidFill>
                  <a:srgbClr val="008487"/>
                </a:solidFill>
              </a:rPr>
              <a:t>1101010110</a:t>
            </a:r>
            <a:endParaRPr lang="zh-CN" altLang="en-US" sz="1500" dirty="0">
              <a:solidFill>
                <a:srgbClr val="008487"/>
              </a:solidFill>
            </a:endParaRPr>
          </a:p>
        </p:txBody>
      </p:sp>
      <p:cxnSp>
        <p:nvCxnSpPr>
          <p:cNvPr id="17" name="直接箭头连接符 16">
            <a:extLst>
              <a:ext uri="{FF2B5EF4-FFF2-40B4-BE49-F238E27FC236}">
                <a16:creationId xmlns:a16="http://schemas.microsoft.com/office/drawing/2014/main" id="{5BA439F0-FC87-4DBF-B493-BFD911B0186A}"/>
              </a:ext>
            </a:extLst>
          </p:cNvPr>
          <p:cNvCxnSpPr>
            <a:cxnSpLocks/>
          </p:cNvCxnSpPr>
          <p:nvPr/>
        </p:nvCxnSpPr>
        <p:spPr>
          <a:xfrm flipV="1">
            <a:off x="3159752" y="5170687"/>
            <a:ext cx="457200" cy="369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F3736934-6275-4D58-9088-66F525015ACE}"/>
              </a:ext>
            </a:extLst>
          </p:cNvPr>
          <p:cNvSpPr txBox="1"/>
          <p:nvPr/>
        </p:nvSpPr>
        <p:spPr>
          <a:xfrm>
            <a:off x="2542107" y="5600692"/>
            <a:ext cx="1083951" cy="276999"/>
          </a:xfrm>
          <a:prstGeom prst="rect">
            <a:avLst/>
          </a:prstGeom>
          <a:noFill/>
        </p:spPr>
        <p:txBody>
          <a:bodyPr wrap="none" rtlCol="0">
            <a:spAutoFit/>
          </a:bodyPr>
          <a:lstStyle/>
          <a:p>
            <a:r>
              <a:rPr lang="zh-CN" altLang="en-US" sz="1200" dirty="0">
                <a:solidFill>
                  <a:schemeClr val="accent1"/>
                </a:solidFill>
                <a:latin typeface="微软雅黑" panose="020B0503020204020204" pitchFamily="34" charset="-122"/>
                <a:ea typeface="微软雅黑" panose="020B0503020204020204" pitchFamily="34" charset="-122"/>
              </a:rPr>
              <a:t>原始数据</a:t>
            </a:r>
            <a:r>
              <a:rPr lang="en-US" altLang="zh-CN" sz="1200" dirty="0">
                <a:solidFill>
                  <a:schemeClr val="accent1"/>
                </a:solidFill>
                <a:latin typeface="微软雅黑" panose="020B0503020204020204" pitchFamily="34" charset="-122"/>
                <a:ea typeface="微软雅黑" panose="020B0503020204020204" pitchFamily="34" charset="-122"/>
              </a:rPr>
              <a:t>C(x)</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cxnSp>
        <p:nvCxnSpPr>
          <p:cNvPr id="22" name="直接箭头连接符 21">
            <a:extLst>
              <a:ext uri="{FF2B5EF4-FFF2-40B4-BE49-F238E27FC236}">
                <a16:creationId xmlns:a16="http://schemas.microsoft.com/office/drawing/2014/main" id="{A10A569A-9448-4195-91B6-33951D5E9A61}"/>
              </a:ext>
            </a:extLst>
          </p:cNvPr>
          <p:cNvCxnSpPr>
            <a:cxnSpLocks/>
            <a:endCxn id="12" idx="1"/>
          </p:cNvCxnSpPr>
          <p:nvPr/>
        </p:nvCxnSpPr>
        <p:spPr>
          <a:xfrm flipV="1">
            <a:off x="2523258" y="5020646"/>
            <a:ext cx="335250" cy="11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E90BC4A0-7967-446E-87C6-0ED8A6A9D297}"/>
              </a:ext>
            </a:extLst>
          </p:cNvPr>
          <p:cNvSpPr txBox="1"/>
          <p:nvPr/>
        </p:nvSpPr>
        <p:spPr>
          <a:xfrm>
            <a:off x="1777703" y="4893688"/>
            <a:ext cx="787395"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G(x)</a:t>
            </a:r>
            <a:r>
              <a:rPr lang="zh-CN" altLang="en-US" sz="1200" dirty="0">
                <a:latin typeface="微软雅黑" panose="020B0503020204020204" pitchFamily="34" charset="-122"/>
                <a:ea typeface="微软雅黑" panose="020B0503020204020204" pitchFamily="34" charset="-122"/>
              </a:rPr>
              <a:t>除数</a:t>
            </a:r>
          </a:p>
        </p:txBody>
      </p:sp>
      <p:cxnSp>
        <p:nvCxnSpPr>
          <p:cNvPr id="26" name="直接箭头连接符 25">
            <a:extLst>
              <a:ext uri="{FF2B5EF4-FFF2-40B4-BE49-F238E27FC236}">
                <a16:creationId xmlns:a16="http://schemas.microsoft.com/office/drawing/2014/main" id="{290DF2A7-A99F-4458-9720-1657C1800F3E}"/>
              </a:ext>
            </a:extLst>
          </p:cNvPr>
          <p:cNvCxnSpPr>
            <a:cxnSpLocks/>
            <a:endCxn id="18" idx="3"/>
          </p:cNvCxnSpPr>
          <p:nvPr/>
        </p:nvCxnSpPr>
        <p:spPr>
          <a:xfrm flipH="1">
            <a:off x="5297971" y="4755860"/>
            <a:ext cx="319523" cy="11542"/>
          </a:xfrm>
          <a:prstGeom prst="straightConnector1">
            <a:avLst/>
          </a:prstGeom>
          <a:ln>
            <a:solidFill>
              <a:srgbClr val="008487"/>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EF06CCE2-1FA4-44F5-A1D1-9233D82B12AA}"/>
              </a:ext>
            </a:extLst>
          </p:cNvPr>
          <p:cNvSpPr txBox="1"/>
          <p:nvPr/>
        </p:nvSpPr>
        <p:spPr>
          <a:xfrm>
            <a:off x="5673735" y="4628903"/>
            <a:ext cx="1260281" cy="276999"/>
          </a:xfrm>
          <a:prstGeom prst="rect">
            <a:avLst/>
          </a:prstGeom>
          <a:noFill/>
        </p:spPr>
        <p:txBody>
          <a:bodyPr wrap="none" rtlCol="0">
            <a:spAutoFit/>
          </a:bodyPr>
          <a:lstStyle/>
          <a:p>
            <a:r>
              <a:rPr lang="zh-CN" altLang="en-US" sz="1200" dirty="0">
                <a:solidFill>
                  <a:srgbClr val="008487"/>
                </a:solidFill>
                <a:latin typeface="微软雅黑" panose="020B0503020204020204" pitchFamily="34" charset="-122"/>
                <a:ea typeface="微软雅黑" panose="020B0503020204020204" pitchFamily="34" charset="-122"/>
              </a:rPr>
              <a:t>商（</a:t>
            </a:r>
            <a:r>
              <a:rPr lang="en-US" altLang="zh-CN" sz="1200" dirty="0">
                <a:solidFill>
                  <a:srgbClr val="008487"/>
                </a:solidFill>
                <a:latin typeface="微软雅黑" panose="020B0503020204020204" pitchFamily="34" charset="-122"/>
                <a:ea typeface="微软雅黑" panose="020B0503020204020204" pitchFamily="34" charset="-122"/>
              </a:rPr>
              <a:t>CRC</a:t>
            </a:r>
            <a:r>
              <a:rPr lang="zh-CN" altLang="en-US" sz="1200" dirty="0">
                <a:solidFill>
                  <a:srgbClr val="008487"/>
                </a:solidFill>
                <a:latin typeface="微软雅黑" panose="020B0503020204020204" pitchFamily="34" charset="-122"/>
                <a:ea typeface="微软雅黑" panose="020B0503020204020204" pitchFamily="34" charset="-122"/>
              </a:rPr>
              <a:t>不用）</a:t>
            </a:r>
          </a:p>
        </p:txBody>
      </p:sp>
      <p:cxnSp>
        <p:nvCxnSpPr>
          <p:cNvPr id="32" name="直接箭头连接符 31">
            <a:extLst>
              <a:ext uri="{FF2B5EF4-FFF2-40B4-BE49-F238E27FC236}">
                <a16:creationId xmlns:a16="http://schemas.microsoft.com/office/drawing/2014/main" id="{332A5FF6-3B90-4982-92A4-C0A06E2A9285}"/>
              </a:ext>
            </a:extLst>
          </p:cNvPr>
          <p:cNvCxnSpPr>
            <a:cxnSpLocks/>
          </p:cNvCxnSpPr>
          <p:nvPr/>
        </p:nvCxnSpPr>
        <p:spPr>
          <a:xfrm flipH="1" flipV="1">
            <a:off x="5131988" y="5122289"/>
            <a:ext cx="485505" cy="2400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E425C736-429D-4E9E-AED2-7474FA5B588C}"/>
              </a:ext>
            </a:extLst>
          </p:cNvPr>
          <p:cNvSpPr txBox="1"/>
          <p:nvPr/>
        </p:nvSpPr>
        <p:spPr>
          <a:xfrm>
            <a:off x="5673735" y="5209972"/>
            <a:ext cx="1278089" cy="461665"/>
          </a:xfrm>
          <a:prstGeom prst="rect">
            <a:avLst/>
          </a:prstGeom>
          <a:noFill/>
        </p:spPr>
        <p:txBody>
          <a:bodyPr wrap="squar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左移</a:t>
            </a:r>
            <a:r>
              <a:rPr lang="en-US" altLang="zh-CN" sz="1200" dirty="0">
                <a:solidFill>
                  <a:srgbClr val="FF0000"/>
                </a:solidFill>
                <a:latin typeface="微软雅黑" panose="020B0503020204020204" pitchFamily="34" charset="-122"/>
                <a:ea typeface="微软雅黑" panose="020B0503020204020204" pitchFamily="34" charset="-122"/>
              </a:rPr>
              <a:t>R</a:t>
            </a:r>
            <a:r>
              <a:rPr lang="zh-CN" altLang="en-US" sz="1200" dirty="0">
                <a:solidFill>
                  <a:srgbClr val="FF0000"/>
                </a:solidFill>
                <a:latin typeface="微软雅黑" panose="020B0503020204020204" pitchFamily="34" charset="-122"/>
                <a:ea typeface="微软雅黑" panose="020B0503020204020204" pitchFamily="34" charset="-122"/>
              </a:rPr>
              <a:t>位，补位</a:t>
            </a:r>
            <a:r>
              <a:rPr lang="en-US" altLang="zh-CN" sz="1200" dirty="0">
                <a:solidFill>
                  <a:srgbClr val="FF0000"/>
                </a:solidFill>
                <a:latin typeface="微软雅黑" panose="020B0503020204020204" pitchFamily="34" charset="-122"/>
                <a:ea typeface="微软雅黑" panose="020B0503020204020204" pitchFamily="34" charset="-122"/>
              </a:rPr>
              <a:t>0</a:t>
            </a:r>
            <a:endParaRPr lang="zh-CN" altLang="en-US" sz="1200" dirty="0">
              <a:solidFill>
                <a:srgbClr val="FF0000"/>
              </a:solidFill>
              <a:latin typeface="微软雅黑" panose="020B0503020204020204" pitchFamily="34" charset="-122"/>
              <a:ea typeface="微软雅黑" panose="020B0503020204020204" pitchFamily="34" charset="-122"/>
            </a:endParaRPr>
          </a:p>
        </p:txBody>
      </p:sp>
      <p:cxnSp>
        <p:nvCxnSpPr>
          <p:cNvPr id="36" name="直接箭头连接符 35">
            <a:extLst>
              <a:ext uri="{FF2B5EF4-FFF2-40B4-BE49-F238E27FC236}">
                <a16:creationId xmlns:a16="http://schemas.microsoft.com/office/drawing/2014/main" id="{FC1C5D80-9B54-4197-A8B1-84C8093F49DF}"/>
              </a:ext>
            </a:extLst>
          </p:cNvPr>
          <p:cNvCxnSpPr>
            <a:cxnSpLocks/>
          </p:cNvCxnSpPr>
          <p:nvPr/>
        </p:nvCxnSpPr>
        <p:spPr>
          <a:xfrm flipH="1" flipV="1">
            <a:off x="5059564" y="5567101"/>
            <a:ext cx="343025" cy="31024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22DBCA6E-5FF7-44B5-9493-3CBE27D93CB2}"/>
              </a:ext>
            </a:extLst>
          </p:cNvPr>
          <p:cNvSpPr txBox="1"/>
          <p:nvPr/>
        </p:nvSpPr>
        <p:spPr>
          <a:xfrm>
            <a:off x="5463064" y="5739155"/>
            <a:ext cx="926857" cy="276999"/>
          </a:xfrm>
          <a:prstGeom prst="rect">
            <a:avLst/>
          </a:prstGeom>
          <a:noFill/>
        </p:spPr>
        <p:txBody>
          <a:bodyPr wrap="none" rtlCol="0">
            <a:spAutoFit/>
          </a:bodyPr>
          <a:lstStyle/>
          <a:p>
            <a:r>
              <a:rPr lang="en-US" altLang="zh-CN" sz="1200" dirty="0">
                <a:solidFill>
                  <a:srgbClr val="FF00FF"/>
                </a:solidFill>
                <a:latin typeface="微软雅黑" panose="020B0503020204020204" pitchFamily="34" charset="-122"/>
                <a:ea typeface="微软雅黑" panose="020B0503020204020204" pitchFamily="34" charset="-122"/>
              </a:rPr>
              <a:t>CRC</a:t>
            </a:r>
            <a:r>
              <a:rPr lang="zh-CN" altLang="en-US" sz="1200" dirty="0">
                <a:solidFill>
                  <a:srgbClr val="FF00FF"/>
                </a:solidFill>
                <a:latin typeface="微软雅黑" panose="020B0503020204020204" pitchFamily="34" charset="-122"/>
                <a:ea typeface="微软雅黑" panose="020B0503020204020204" pitchFamily="34" charset="-122"/>
              </a:rPr>
              <a:t>码</a:t>
            </a:r>
            <a:r>
              <a:rPr lang="en-US" altLang="zh-CN" sz="1200" dirty="0">
                <a:solidFill>
                  <a:srgbClr val="FF00FF"/>
                </a:solidFill>
                <a:latin typeface="微软雅黑" panose="020B0503020204020204" pitchFamily="34" charset="-122"/>
                <a:ea typeface="微软雅黑" panose="020B0503020204020204" pitchFamily="34" charset="-122"/>
              </a:rPr>
              <a:t>R(x)</a:t>
            </a:r>
            <a:endParaRPr lang="zh-CN" altLang="en-US" sz="1200" dirty="0">
              <a:solidFill>
                <a:srgbClr val="FF00FF"/>
              </a:solidFill>
              <a:latin typeface="微软雅黑" panose="020B0503020204020204" pitchFamily="34" charset="-122"/>
              <a:ea typeface="微软雅黑" panose="020B0503020204020204" pitchFamily="34" charset="-122"/>
            </a:endParaRPr>
          </a:p>
        </p:txBody>
      </p:sp>
      <p:cxnSp>
        <p:nvCxnSpPr>
          <p:cNvPr id="39" name="直接箭头连接符 38">
            <a:extLst>
              <a:ext uri="{FF2B5EF4-FFF2-40B4-BE49-F238E27FC236}">
                <a16:creationId xmlns:a16="http://schemas.microsoft.com/office/drawing/2014/main" id="{F2066C3D-F963-4458-A769-A511586D3D9A}"/>
              </a:ext>
            </a:extLst>
          </p:cNvPr>
          <p:cNvCxnSpPr>
            <a:cxnSpLocks/>
          </p:cNvCxnSpPr>
          <p:nvPr/>
        </p:nvCxnSpPr>
        <p:spPr>
          <a:xfrm flipH="1">
            <a:off x="5187684" y="5047157"/>
            <a:ext cx="429809"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7C157A74-74A1-400D-801E-EAED31F4F603}"/>
              </a:ext>
            </a:extLst>
          </p:cNvPr>
          <p:cNvSpPr txBox="1"/>
          <p:nvPr/>
        </p:nvSpPr>
        <p:spPr>
          <a:xfrm>
            <a:off x="5673735" y="4920200"/>
            <a:ext cx="1258678" cy="276999"/>
          </a:xfrm>
          <a:prstGeom prst="rect">
            <a:avLst/>
          </a:prstGeom>
          <a:noFill/>
        </p:spPr>
        <p:txBody>
          <a:bodyPr wrap="none" rtlCol="0">
            <a:spAutoFit/>
          </a:bodyPr>
          <a:lstStyle/>
          <a:p>
            <a:r>
              <a:rPr lang="zh-CN" altLang="en-US" sz="1200" dirty="0">
                <a:solidFill>
                  <a:srgbClr val="7030A0"/>
                </a:solidFill>
                <a:latin typeface="微软雅黑" panose="020B0503020204020204" pitchFamily="34" charset="-122"/>
                <a:ea typeface="微软雅黑" panose="020B0503020204020204" pitchFamily="34" charset="-122"/>
              </a:rPr>
              <a:t>被除数</a:t>
            </a:r>
            <a:r>
              <a:rPr lang="en-US" altLang="zh-CN" sz="1200" dirty="0">
                <a:solidFill>
                  <a:srgbClr val="7030A0"/>
                </a:solidFill>
                <a:latin typeface="微软雅黑" panose="020B0503020204020204" pitchFamily="34" charset="-122"/>
                <a:ea typeface="微软雅黑" panose="020B0503020204020204" pitchFamily="34" charset="-122"/>
              </a:rPr>
              <a:t>C(x)&lt;&lt;R</a:t>
            </a:r>
            <a:endParaRPr lang="zh-CN" altLang="en-US" sz="1200" dirty="0">
              <a:solidFill>
                <a:srgbClr val="7030A0"/>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BCA0D283-F754-456C-A231-B72FE3EF202C}"/>
              </a:ext>
            </a:extLst>
          </p:cNvPr>
          <p:cNvSpPr txBox="1"/>
          <p:nvPr/>
        </p:nvSpPr>
        <p:spPr>
          <a:xfrm>
            <a:off x="744375" y="6046392"/>
            <a:ext cx="7839332" cy="253916"/>
          </a:xfrm>
          <a:prstGeom prst="rect">
            <a:avLst/>
          </a:prstGeom>
          <a:noFill/>
        </p:spPr>
        <p:txBody>
          <a:bodyPr wrap="square">
            <a:spAutoFit/>
          </a:bodyPr>
          <a:lstStyle/>
          <a:p>
            <a:r>
              <a:rPr lang="zh-CN" altLang="en-US" sz="1050" dirty="0">
                <a:solidFill>
                  <a:srgbClr val="4D4D4D"/>
                </a:solidFill>
                <a:latin typeface="微软雅黑" panose="020B0503020204020204" pitchFamily="34" charset="-122"/>
                <a:ea typeface="微软雅黑" panose="020B0503020204020204" pitchFamily="34" charset="-122"/>
              </a:rPr>
              <a:t>实际需要发送的数据是</a:t>
            </a:r>
            <a:r>
              <a:rPr lang="en-US" altLang="zh-CN" sz="1050" dirty="0">
                <a:solidFill>
                  <a:schemeClr val="accent1"/>
                </a:solidFill>
                <a:latin typeface="微软雅黑" panose="020B0503020204020204" pitchFamily="34" charset="-122"/>
                <a:ea typeface="微软雅黑" panose="020B0503020204020204" pitchFamily="34" charset="-122"/>
              </a:rPr>
              <a:t>1010001101</a:t>
            </a:r>
            <a:r>
              <a:rPr lang="en-US" altLang="zh-CN" sz="1050" dirty="0">
                <a:solidFill>
                  <a:srgbClr val="FF00FF"/>
                </a:solidFill>
                <a:latin typeface="微软雅黑" panose="020B0503020204020204" pitchFamily="34" charset="-122"/>
                <a:ea typeface="微软雅黑" panose="020B0503020204020204" pitchFamily="34" charset="-122"/>
              </a:rPr>
              <a:t>01110</a:t>
            </a:r>
            <a:r>
              <a:rPr lang="zh-CN" altLang="en-US" sz="1050" dirty="0">
                <a:solidFill>
                  <a:srgbClr val="4D4D4D"/>
                </a:solidFill>
                <a:latin typeface="微软雅黑" panose="020B0503020204020204" pitchFamily="34" charset="-122"/>
                <a:ea typeface="微软雅黑" panose="020B0503020204020204" pitchFamily="34" charset="-122"/>
              </a:rPr>
              <a:t>。需要注意的是，余数（</a:t>
            </a:r>
            <a:r>
              <a:rPr lang="en-US" altLang="zh-CN" sz="1050" dirty="0">
                <a:solidFill>
                  <a:srgbClr val="4D4D4D"/>
                </a:solidFill>
                <a:latin typeface="微软雅黑" panose="020B0503020204020204" pitchFamily="34" charset="-122"/>
                <a:ea typeface="微软雅黑" panose="020B0503020204020204" pitchFamily="34" charset="-122"/>
              </a:rPr>
              <a:t>R(x)</a:t>
            </a:r>
            <a:r>
              <a:rPr lang="zh-CN" altLang="en-US" sz="1050" dirty="0">
                <a:solidFill>
                  <a:srgbClr val="4D4D4D"/>
                </a:solidFill>
                <a:latin typeface="微软雅黑" panose="020B0503020204020204" pitchFamily="34" charset="-122"/>
                <a:ea typeface="微软雅黑" panose="020B0503020204020204" pitchFamily="34" charset="-122"/>
              </a:rPr>
              <a:t>）不足 </a:t>
            </a:r>
            <a:r>
              <a:rPr lang="en-US" altLang="zh-CN" sz="1050" dirty="0">
                <a:solidFill>
                  <a:srgbClr val="4D4D4D"/>
                </a:solidFill>
                <a:latin typeface="微软雅黑" panose="020B0503020204020204" pitchFamily="34" charset="-122"/>
                <a:ea typeface="微软雅黑" panose="020B0503020204020204" pitchFamily="34" charset="-122"/>
              </a:rPr>
              <a:t>R </a:t>
            </a:r>
            <a:r>
              <a:rPr lang="zh-CN" altLang="en-US" sz="1050" dirty="0">
                <a:solidFill>
                  <a:srgbClr val="4D4D4D"/>
                </a:solidFill>
                <a:latin typeface="微软雅黑" panose="020B0503020204020204" pitchFamily="34" charset="-122"/>
                <a:ea typeface="微软雅黑" panose="020B0503020204020204" pitchFamily="34" charset="-122"/>
              </a:rPr>
              <a:t>位时，高位补 </a:t>
            </a:r>
            <a:r>
              <a:rPr lang="en-US" altLang="zh-CN" sz="1050" dirty="0">
                <a:solidFill>
                  <a:srgbClr val="4D4D4D"/>
                </a:solidFill>
                <a:latin typeface="微软雅黑" panose="020B0503020204020204" pitchFamily="34" charset="-122"/>
                <a:ea typeface="微软雅黑" panose="020B0503020204020204" pitchFamily="34" charset="-122"/>
              </a:rPr>
              <a:t>0</a:t>
            </a:r>
            <a:r>
              <a:rPr lang="zh-CN" altLang="en-US" sz="1050" dirty="0">
                <a:solidFill>
                  <a:srgbClr val="4D4D4D"/>
                </a:solidFill>
                <a:latin typeface="微软雅黑" panose="020B0503020204020204" pitchFamily="34" charset="-122"/>
                <a:ea typeface="微软雅黑" panose="020B0503020204020204" pitchFamily="34" charset="-122"/>
              </a:rPr>
              <a:t>！</a:t>
            </a:r>
            <a:endParaRPr lang="zh-CN" altLang="en-US" sz="1050" dirty="0">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A078D34E-2375-4C80-8FDC-F5076F6EE2AC}"/>
              </a:ext>
            </a:extLst>
          </p:cNvPr>
          <p:cNvSpPr>
            <a:spLocks noGrp="1"/>
          </p:cNvSpPr>
          <p:nvPr>
            <p:ph type="title"/>
          </p:nvPr>
        </p:nvSpPr>
        <p:spPr/>
        <p:txBody>
          <a:bodyPr/>
          <a:lstStyle/>
          <a:p>
            <a:r>
              <a:rPr lang="en-US" altLang="zh-CN" dirty="0"/>
              <a:t>CRC Calculation</a:t>
            </a:r>
            <a:endParaRPr lang="zh-CN" altLang="en-US" dirty="0"/>
          </a:p>
        </p:txBody>
      </p:sp>
    </p:spTree>
    <p:extLst>
      <p:ext uri="{BB962C8B-B14F-4D97-AF65-F5344CB8AC3E}">
        <p14:creationId xmlns:p14="http://schemas.microsoft.com/office/powerpoint/2010/main" val="2305531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67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1524000"/>
            <a:ext cx="6097587" cy="429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4">
            <a:extLst>
              <a:ext uri="{FF2B5EF4-FFF2-40B4-BE49-F238E27FC236}">
                <a16:creationId xmlns:a16="http://schemas.microsoft.com/office/drawing/2014/main" id="{AE03DDF2-288C-4F85-8521-828500FFE51B}"/>
              </a:ext>
            </a:extLst>
          </p:cNvPr>
          <p:cNvSpPr>
            <a:spLocks noGrp="1"/>
          </p:cNvSpPr>
          <p:nvPr>
            <p:ph type="title"/>
          </p:nvPr>
        </p:nvSpPr>
        <p:spPr/>
        <p:txBody>
          <a:bodyPr/>
          <a:lstStyle/>
          <a:p>
            <a:r>
              <a:rPr lang="en-US" altLang="zh-CN" dirty="0"/>
              <a:t>CRC division using polynomials</a:t>
            </a:r>
            <a:endParaRPr lang="zh-CN" altLang="en-US" dirty="0"/>
          </a:p>
        </p:txBody>
      </p:sp>
      <p:sp>
        <p:nvSpPr>
          <p:cNvPr id="6" name="文本占位符 5">
            <a:extLst>
              <a:ext uri="{FF2B5EF4-FFF2-40B4-BE49-F238E27FC236}">
                <a16:creationId xmlns:a16="http://schemas.microsoft.com/office/drawing/2014/main" id="{0CE62E45-4B6F-4A5A-B30A-B4366DCCB1B0}"/>
              </a:ext>
            </a:extLst>
          </p:cNvPr>
          <p:cNvSpPr>
            <a:spLocks noGrp="1"/>
          </p:cNvSpPr>
          <p:nvPr>
            <p:ph type="body" idx="1"/>
          </p:nvPr>
        </p:nvSpPr>
        <p:spPr/>
        <p:txBody>
          <a:bodyPr/>
          <a:lstStyle/>
          <a:p>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zh-CN" dirty="0">
                <a:ea typeface="宋体" panose="02010600030101010101" pitchFamily="2" charset="-122"/>
              </a:rPr>
              <a:t>Example Calculation of the CRC</a:t>
            </a:r>
          </a:p>
        </p:txBody>
      </p:sp>
      <p:pic>
        <p:nvPicPr>
          <p:cNvPr id="368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75" y="1285522"/>
            <a:ext cx="59055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bwMode="auto">
          <a:xfrm>
            <a:off x="2571750" y="2009422"/>
            <a:ext cx="514350" cy="1588"/>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cxnSp>
        <p:nvCxnSpPr>
          <p:cNvPr id="12" name="Straight Arrow Connector 11"/>
          <p:cNvCxnSpPr/>
          <p:nvPr/>
        </p:nvCxnSpPr>
        <p:spPr bwMode="auto">
          <a:xfrm rot="16200000" flipH="1">
            <a:off x="2675731" y="5001066"/>
            <a:ext cx="344488" cy="342900"/>
          </a:xfrm>
          <a:prstGeom prst="straightConnector1">
            <a:avLst/>
          </a:prstGeom>
          <a:solidFill>
            <a:schemeClr val="accent1"/>
          </a:solidFill>
          <a:ln w="19050" cap="flat" cmpd="sng" algn="ctr">
            <a:solidFill>
              <a:schemeClr val="accent3">
                <a:lumMod val="60000"/>
                <a:lumOff val="40000"/>
              </a:schemeClr>
            </a:solidFill>
            <a:prstDash val="solid"/>
            <a:round/>
            <a:headEnd type="none" w="med" len="med"/>
            <a:tailEnd type="arrow"/>
          </a:ln>
          <a:effectLst/>
        </p:spPr>
      </p:cxnSp>
      <p:sp>
        <p:nvSpPr>
          <p:cNvPr id="36872" name="TextBox 12"/>
          <p:cNvSpPr txBox="1">
            <a:spLocks noChangeArrowheads="1"/>
          </p:cNvSpPr>
          <p:nvPr/>
        </p:nvSpPr>
        <p:spPr bwMode="auto">
          <a:xfrm>
            <a:off x="866775" y="1561747"/>
            <a:ext cx="1752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Start by adding 0s to frame and try dividing </a:t>
            </a:r>
          </a:p>
        </p:txBody>
      </p:sp>
      <p:sp>
        <p:nvSpPr>
          <p:cNvPr id="36873" name="TextBox 15"/>
          <p:cNvSpPr txBox="1">
            <a:spLocks noChangeArrowheads="1"/>
          </p:cNvSpPr>
          <p:nvPr/>
        </p:nvSpPr>
        <p:spPr bwMode="auto">
          <a:xfrm>
            <a:off x="857250" y="4333522"/>
            <a:ext cx="24955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Offset by any reminder to make it evenly divisible</a:t>
            </a:r>
          </a:p>
        </p:txBody>
      </p:sp>
      <p:sp>
        <p:nvSpPr>
          <p:cNvPr id="36874" name="Rectangle 16"/>
          <p:cNvSpPr>
            <a:spLocks noChangeArrowheads="1"/>
          </p:cNvSpPr>
          <p:nvPr/>
        </p:nvSpPr>
        <p:spPr bwMode="auto">
          <a:xfrm>
            <a:off x="5686425" y="1923697"/>
            <a:ext cx="676275" cy="161925"/>
          </a:xfrm>
          <a:prstGeom prst="rect">
            <a:avLst/>
          </a:prstGeom>
          <a:solidFill>
            <a:srgbClr val="FF2BD8">
              <a:alpha val="50195"/>
            </a:srgbClr>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36875" name="Rectangle 17"/>
          <p:cNvSpPr>
            <a:spLocks noChangeArrowheads="1"/>
          </p:cNvSpPr>
          <p:nvPr/>
        </p:nvSpPr>
        <p:spPr bwMode="auto">
          <a:xfrm>
            <a:off x="5676900" y="5447947"/>
            <a:ext cx="676275" cy="161925"/>
          </a:xfrm>
          <a:prstGeom prst="rect">
            <a:avLst/>
          </a:prstGeom>
          <a:solidFill>
            <a:srgbClr val="FF2BD8">
              <a:alpha val="50195"/>
            </a:srgbClr>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36876" name="Rectangle 18"/>
          <p:cNvSpPr>
            <a:spLocks noChangeArrowheads="1"/>
          </p:cNvSpPr>
          <p:nvPr/>
        </p:nvSpPr>
        <p:spPr bwMode="auto">
          <a:xfrm>
            <a:off x="5667375" y="5152672"/>
            <a:ext cx="676275" cy="161925"/>
          </a:xfrm>
          <a:prstGeom prst="rect">
            <a:avLst/>
          </a:prstGeom>
          <a:solidFill>
            <a:srgbClr val="FF2BD8">
              <a:alpha val="50195"/>
            </a:srgbClr>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31F7060E-4180-4FCE-8C58-AB16003DE0F4}"/>
              </a:ext>
            </a:extLst>
          </p:cNvPr>
          <p:cNvGrpSpPr/>
          <p:nvPr/>
        </p:nvGrpSpPr>
        <p:grpSpPr>
          <a:xfrm>
            <a:off x="1750102" y="1466533"/>
            <a:ext cx="6232161" cy="4893392"/>
            <a:chOff x="1750102" y="1466533"/>
            <a:chExt cx="6232161" cy="4893392"/>
          </a:xfrm>
        </p:grpSpPr>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0102" y="1971904"/>
              <a:ext cx="6232161" cy="35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2586" y="1466533"/>
              <a:ext cx="1763293" cy="72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4502" y="5512429"/>
              <a:ext cx="2319462" cy="847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标题 10">
            <a:extLst>
              <a:ext uri="{FF2B5EF4-FFF2-40B4-BE49-F238E27FC236}">
                <a16:creationId xmlns:a16="http://schemas.microsoft.com/office/drawing/2014/main" id="{F65C6385-27D4-40CE-87FB-7DE6CB16A76F}"/>
              </a:ext>
            </a:extLst>
          </p:cNvPr>
          <p:cNvSpPr>
            <a:spLocks noGrp="1"/>
          </p:cNvSpPr>
          <p:nvPr>
            <p:ph type="title"/>
          </p:nvPr>
        </p:nvSpPr>
        <p:spPr/>
        <p:txBody>
          <a:bodyPr/>
          <a:lstStyle/>
          <a:p>
            <a:r>
              <a:rPr lang="en-US" altLang="zh-CN" dirty="0"/>
              <a:t>Division in CRC encoder</a:t>
            </a:r>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020" y="1312650"/>
            <a:ext cx="4122738" cy="51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2681" y="1312650"/>
            <a:ext cx="4097338" cy="51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6">
            <a:extLst>
              <a:ext uri="{FF2B5EF4-FFF2-40B4-BE49-F238E27FC236}">
                <a16:creationId xmlns:a16="http://schemas.microsoft.com/office/drawing/2014/main" id="{1ECAE319-ED1C-40CD-BEF3-51213FCA1222}"/>
              </a:ext>
            </a:extLst>
          </p:cNvPr>
          <p:cNvSpPr>
            <a:spLocks noGrp="1"/>
          </p:cNvSpPr>
          <p:nvPr>
            <p:ph type="title"/>
          </p:nvPr>
        </p:nvSpPr>
        <p:spPr/>
        <p:txBody>
          <a:bodyPr/>
          <a:lstStyle/>
          <a:p>
            <a:r>
              <a:rPr lang="en-US" altLang="zh-CN" dirty="0"/>
              <a:t>Division in the CRC decoder for two cases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1" name="Rectangle 3"/>
          <p:cNvSpPr>
            <a:spLocks noGrp="1" noChangeArrowheads="1"/>
          </p:cNvSpPr>
          <p:nvPr>
            <p:ph type="body" idx="1"/>
          </p:nvPr>
        </p:nvSpPr>
        <p:spPr/>
        <p:txBody>
          <a:bodyPr/>
          <a:lstStyle/>
          <a:p>
            <a:pPr marL="342900" indent="-342900">
              <a:buFont typeface="Arial" panose="020B0604020202020204" pitchFamily="34" charset="0"/>
              <a:buChar char="•"/>
            </a:pPr>
            <a:r>
              <a:rPr lang="en-US" altLang="zh-CN" dirty="0">
                <a:ea typeface="宋体" panose="02010600030101010101" pitchFamily="2" charset="-122"/>
              </a:rPr>
              <a:t>In a cyclic code, those e(x) errors that are divisible by g(x) are not caught.</a:t>
            </a:r>
          </a:p>
          <a:p>
            <a:pPr marL="342900" indent="-342900">
              <a:buFont typeface="Arial" panose="020B0604020202020204" pitchFamily="34" charset="0"/>
              <a:buChar char="•"/>
            </a:pPr>
            <a:r>
              <a:rPr lang="en-US" altLang="zh-CN" dirty="0">
                <a:ea typeface="宋体" panose="02010600030101010101" pitchFamily="2" charset="-122"/>
              </a:rPr>
              <a:t>If the generator has more than one term and the coefficient of x</a:t>
            </a:r>
            <a:r>
              <a:rPr lang="en-US" altLang="zh-CN" baseline="30000" dirty="0">
                <a:ea typeface="宋体" panose="02010600030101010101" pitchFamily="2" charset="-122"/>
              </a:rPr>
              <a:t>0</a:t>
            </a:r>
            <a:r>
              <a:rPr lang="en-US" altLang="zh-CN" dirty="0">
                <a:ea typeface="宋体" panose="02010600030101010101" pitchFamily="2" charset="-122"/>
              </a:rPr>
              <a:t> is 1, all single errors can be caught.</a:t>
            </a:r>
          </a:p>
          <a:p>
            <a:pPr marL="342900" indent="-342900">
              <a:buFont typeface="Arial" panose="020B0604020202020204" pitchFamily="34" charset="0"/>
              <a:buChar char="•"/>
            </a:pPr>
            <a:r>
              <a:rPr lang="en-US" altLang="zh-CN" dirty="0">
                <a:ea typeface="宋体" panose="02010600030101010101" pitchFamily="2" charset="-122"/>
              </a:rPr>
              <a:t>A generator that contains a factor of </a:t>
            </a:r>
            <a:br>
              <a:rPr lang="en-US" altLang="zh-CN" dirty="0">
                <a:ea typeface="宋体" panose="02010600030101010101" pitchFamily="2" charset="-122"/>
              </a:rPr>
            </a:br>
            <a:r>
              <a:rPr lang="en-US" altLang="zh-CN" dirty="0">
                <a:ea typeface="宋体" panose="02010600030101010101" pitchFamily="2" charset="-122"/>
              </a:rPr>
              <a:t>x + 1 can detect all odd-numbered errors.</a:t>
            </a:r>
          </a:p>
        </p:txBody>
      </p:sp>
      <p:sp>
        <p:nvSpPr>
          <p:cNvPr id="928770" name="Rectangle 2"/>
          <p:cNvSpPr>
            <a:spLocks noGrp="1" noChangeArrowheads="1"/>
          </p:cNvSpPr>
          <p:nvPr>
            <p:ph type="title"/>
          </p:nvPr>
        </p:nvSpPr>
        <p:spPr/>
        <p:txBody>
          <a:bodyPr/>
          <a:lstStyle/>
          <a:p>
            <a:r>
              <a:rPr lang="en-US" altLang="zh-CN">
                <a:ea typeface="宋体" panose="02010600030101010101" pitchFamily="2" charset="-122"/>
              </a:rPr>
              <a:t>Performance</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241" y="4489199"/>
            <a:ext cx="526415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779" y="5157537"/>
            <a:ext cx="6823075"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9" name="Rectangle 3"/>
          <p:cNvSpPr>
            <a:spLocks noGrp="1" noChangeArrowheads="1"/>
          </p:cNvSpPr>
          <p:nvPr>
            <p:ph type="body" idx="1"/>
          </p:nvPr>
        </p:nvSpPr>
        <p:spPr/>
        <p:txBody>
          <a:bodyPr/>
          <a:lstStyle/>
          <a:p>
            <a:pPr marL="342900" indent="-342900">
              <a:buFont typeface="Arial" panose="020B0604020202020204" pitchFamily="34" charset="0"/>
              <a:buChar char="•"/>
            </a:pPr>
            <a:r>
              <a:rPr lang="en-US" altLang="zh-CN" dirty="0">
                <a:ea typeface="宋体" panose="02010600030101010101" pitchFamily="2" charset="-122"/>
              </a:rPr>
              <a:t>All burst errors with L ≤ r will be detected.</a:t>
            </a:r>
          </a:p>
          <a:p>
            <a:pPr marL="342900" indent="-342900">
              <a:buFont typeface="Arial" panose="020B0604020202020204" pitchFamily="34" charset="0"/>
              <a:buChar char="•"/>
            </a:pPr>
            <a:r>
              <a:rPr lang="en-US" altLang="zh-CN" dirty="0">
                <a:ea typeface="宋体" panose="02010600030101010101" pitchFamily="2" charset="-122"/>
              </a:rPr>
              <a:t>All burst errors with L = r + 1 will be detected with probability 1 – (1/2)</a:t>
            </a:r>
            <a:r>
              <a:rPr lang="en-US" altLang="zh-CN" baseline="30000" dirty="0">
                <a:ea typeface="宋体" panose="02010600030101010101" pitchFamily="2" charset="-122"/>
              </a:rPr>
              <a:t>r–1</a:t>
            </a:r>
            <a:r>
              <a:rPr lang="en-US" altLang="zh-CN" dirty="0">
                <a:ea typeface="宋体" panose="02010600030101010101" pitchFamily="2" charset="-122"/>
              </a:rPr>
              <a:t>.</a:t>
            </a:r>
          </a:p>
          <a:p>
            <a:pPr marL="342900" indent="-342900">
              <a:buFont typeface="Arial" panose="020B0604020202020204" pitchFamily="34" charset="0"/>
              <a:buChar char="•"/>
            </a:pPr>
            <a:r>
              <a:rPr lang="en-US" altLang="zh-CN" dirty="0">
                <a:ea typeface="宋体" panose="02010600030101010101" pitchFamily="2" charset="-122"/>
              </a:rPr>
              <a:t>All burst errors with L &gt; r + 1 will be detected with probability 1 – (1/2)</a:t>
            </a:r>
            <a:r>
              <a:rPr lang="en-US" altLang="zh-CN" baseline="30000" dirty="0">
                <a:ea typeface="宋体" panose="02010600030101010101" pitchFamily="2" charset="-122"/>
              </a:rPr>
              <a:t>r</a:t>
            </a:r>
            <a:r>
              <a:rPr lang="en-US" altLang="zh-CN" dirty="0">
                <a:ea typeface="宋体" panose="02010600030101010101" pitchFamily="2" charset="-122"/>
              </a:rPr>
              <a:t>.</a:t>
            </a:r>
          </a:p>
          <a:p>
            <a:endParaRPr lang="en-US" altLang="zh-CN" dirty="0">
              <a:ea typeface="宋体" panose="02010600030101010101" pitchFamily="2" charset="-122"/>
            </a:endParaRPr>
          </a:p>
          <a:p>
            <a:endParaRPr lang="en-US" altLang="zh-CN" dirty="0">
              <a:ea typeface="宋体" panose="02010600030101010101" pitchFamily="2" charset="-122"/>
            </a:endParaRPr>
          </a:p>
        </p:txBody>
      </p:sp>
      <p:sp>
        <p:nvSpPr>
          <p:cNvPr id="930818" name="Rectangle 2"/>
          <p:cNvSpPr>
            <a:spLocks noGrp="1" noChangeArrowheads="1"/>
          </p:cNvSpPr>
          <p:nvPr>
            <p:ph type="title"/>
          </p:nvPr>
        </p:nvSpPr>
        <p:spPr/>
        <p:txBody>
          <a:bodyPr/>
          <a:lstStyle/>
          <a:p>
            <a:r>
              <a:rPr lang="en-US" altLang="zh-CN">
                <a:ea typeface="宋体" panose="02010600030101010101" pitchFamily="2" charset="-122"/>
              </a:rPr>
              <a:t>Performance (contd.)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a:defRPr/>
            </a:pPr>
            <a:r>
              <a:rPr lang="en-US" dirty="0"/>
              <a:t>Data Link Layer Design Issues</a:t>
            </a:r>
          </a:p>
          <a:p>
            <a:pPr>
              <a:defRPr/>
            </a:pPr>
            <a:r>
              <a:rPr lang="en-US" dirty="0"/>
              <a:t>Error Detection and Correction</a:t>
            </a:r>
          </a:p>
          <a:p>
            <a:pPr>
              <a:defRPr/>
            </a:pPr>
            <a:r>
              <a:rPr lang="en-US" dirty="0"/>
              <a:t>Elementary Data Link Protocols</a:t>
            </a:r>
          </a:p>
          <a:p>
            <a:pPr>
              <a:defRPr/>
            </a:pPr>
            <a:r>
              <a:rPr lang="en-US" dirty="0"/>
              <a:t>Improving Efficiency</a:t>
            </a:r>
          </a:p>
          <a:p>
            <a:pPr>
              <a:defRPr/>
            </a:pPr>
            <a:r>
              <a:rPr lang="en-US" dirty="0"/>
              <a:t>Data Link Protocols in Practice</a:t>
            </a:r>
          </a:p>
          <a:p>
            <a:pPr>
              <a:defRPr/>
            </a:pPr>
            <a:r>
              <a:rPr lang="en-US" dirty="0"/>
              <a:t>Summary</a:t>
            </a:r>
          </a:p>
          <a:p>
            <a:pPr>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Data Link</a:t>
            </a:r>
            <a:r>
              <a:rPr lang="en-US" altLang="zh-CN" dirty="0">
                <a:ea typeface="宋体" panose="02010600030101010101" pitchFamily="2" charset="-122"/>
              </a:rPr>
              <a:t> 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3</a:t>
            </a:r>
            <a:endParaRPr lang="en-US" altLang="zh-CN"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7" name="Rectangle 3"/>
          <p:cNvSpPr>
            <a:spLocks noChangeArrowheads="1"/>
          </p:cNvSpPr>
          <p:nvPr/>
        </p:nvSpPr>
        <p:spPr bwMode="auto">
          <a:xfrm>
            <a:off x="616907" y="3484744"/>
            <a:ext cx="8069893" cy="224676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sz="2000" i="1" dirty="0">
                <a:solidFill>
                  <a:schemeClr val="hlink"/>
                </a:solidFill>
                <a:latin typeface="+mn-lt"/>
                <a:ea typeface="宋体" panose="02010600030101010101" pitchFamily="2" charset="-122"/>
              </a:rPr>
              <a:t>Solution</a:t>
            </a:r>
          </a:p>
          <a:p>
            <a:r>
              <a:rPr lang="en-US" altLang="zh-CN" sz="2000" i="1" dirty="0">
                <a:solidFill>
                  <a:schemeClr val="hlink"/>
                </a:solidFill>
                <a:latin typeface="+mn-lt"/>
                <a:ea typeface="宋体" panose="02010600030101010101" pitchFamily="2" charset="-122"/>
              </a:rPr>
              <a:t>a.</a:t>
            </a:r>
            <a:r>
              <a:rPr lang="en-US" altLang="zh-CN" sz="2000" i="1" dirty="0">
                <a:latin typeface="+mn-lt"/>
                <a:ea typeface="宋体" panose="02010600030101010101" pitchFamily="2" charset="-122"/>
              </a:rPr>
              <a:t> No x</a:t>
            </a:r>
            <a:r>
              <a:rPr lang="en-US" altLang="zh-CN" sz="2000" i="1" baseline="30000" dirty="0">
                <a:latin typeface="+mn-lt"/>
                <a:ea typeface="宋体" panose="02010600030101010101" pitchFamily="2" charset="-122"/>
              </a:rPr>
              <a:t>i</a:t>
            </a:r>
            <a:r>
              <a:rPr lang="en-US" altLang="zh-CN" sz="2000" i="1" dirty="0">
                <a:latin typeface="+mn-lt"/>
                <a:ea typeface="宋体" panose="02010600030101010101" pitchFamily="2" charset="-122"/>
              </a:rPr>
              <a:t> can be divisible by x + 1. in other words, x</a:t>
            </a:r>
            <a:r>
              <a:rPr lang="en-US" altLang="zh-CN" sz="2000" i="1" baseline="30000" dirty="0">
                <a:latin typeface="+mn-lt"/>
                <a:ea typeface="宋体" panose="02010600030101010101" pitchFamily="2" charset="-122"/>
              </a:rPr>
              <a:t>i</a:t>
            </a:r>
            <a:r>
              <a:rPr lang="en-US" altLang="zh-CN" sz="2000" i="1" dirty="0">
                <a:latin typeface="+mn-lt"/>
                <a:ea typeface="宋体" panose="02010600030101010101" pitchFamily="2" charset="-122"/>
              </a:rPr>
              <a:t> /(x + 1) always has a remainder. Any single-bit error can be caught.</a:t>
            </a:r>
          </a:p>
          <a:p>
            <a:r>
              <a:rPr lang="en-US" altLang="zh-CN" sz="2000" i="1" dirty="0">
                <a:solidFill>
                  <a:schemeClr val="hlink"/>
                </a:solidFill>
                <a:latin typeface="+mn-lt"/>
                <a:ea typeface="宋体" panose="02010600030101010101" pitchFamily="2" charset="-122"/>
              </a:rPr>
              <a:t>b.</a:t>
            </a:r>
            <a:r>
              <a:rPr lang="en-US" altLang="zh-CN" sz="2000" i="1" dirty="0">
                <a:latin typeface="+mn-lt"/>
                <a:ea typeface="宋体" panose="02010600030101010101" pitchFamily="2" charset="-122"/>
              </a:rPr>
              <a:t> If </a:t>
            </a:r>
            <a:r>
              <a:rPr lang="en-US" altLang="zh-CN" sz="2000" i="1" dirty="0" err="1">
                <a:latin typeface="+mn-lt"/>
                <a:ea typeface="宋体" panose="02010600030101010101" pitchFamily="2" charset="-122"/>
              </a:rPr>
              <a:t>i</a:t>
            </a:r>
            <a:r>
              <a:rPr lang="en-US" altLang="zh-CN" sz="2000" i="1" dirty="0">
                <a:latin typeface="+mn-lt"/>
                <a:ea typeface="宋体" panose="02010600030101010101" pitchFamily="2" charset="-122"/>
              </a:rPr>
              <a:t> is equal to or greater than 3, x</a:t>
            </a:r>
            <a:r>
              <a:rPr lang="en-US" altLang="zh-CN" sz="2000" i="1" baseline="30000" dirty="0">
                <a:latin typeface="+mn-lt"/>
                <a:ea typeface="宋体" panose="02010600030101010101" pitchFamily="2" charset="-122"/>
              </a:rPr>
              <a:t>i </a:t>
            </a:r>
            <a:r>
              <a:rPr lang="en-US" altLang="zh-CN" sz="2000" i="1" dirty="0">
                <a:latin typeface="+mn-lt"/>
                <a:ea typeface="宋体" panose="02010600030101010101" pitchFamily="2" charset="-122"/>
              </a:rPr>
              <a:t>is divisible by g(x). The remainder of x</a:t>
            </a:r>
            <a:r>
              <a:rPr lang="en-US" altLang="zh-CN" sz="2000" i="1" baseline="30000" dirty="0">
                <a:latin typeface="+mn-lt"/>
                <a:ea typeface="宋体" panose="02010600030101010101" pitchFamily="2" charset="-122"/>
              </a:rPr>
              <a:t>i</a:t>
            </a:r>
            <a:r>
              <a:rPr lang="en-US" altLang="zh-CN" sz="2000" i="1" dirty="0">
                <a:latin typeface="+mn-lt"/>
                <a:ea typeface="宋体" panose="02010600030101010101" pitchFamily="2" charset="-122"/>
              </a:rPr>
              <a:t> /x</a:t>
            </a:r>
            <a:r>
              <a:rPr lang="en-US" altLang="zh-CN" sz="2000" i="1" baseline="30000" dirty="0">
                <a:latin typeface="+mn-lt"/>
                <a:ea typeface="宋体" panose="02010600030101010101" pitchFamily="2" charset="-122"/>
              </a:rPr>
              <a:t>3</a:t>
            </a:r>
            <a:r>
              <a:rPr lang="en-US" altLang="zh-CN" sz="2000" i="1" dirty="0">
                <a:latin typeface="+mn-lt"/>
                <a:ea typeface="宋体" panose="02010600030101010101" pitchFamily="2" charset="-122"/>
              </a:rPr>
              <a:t>  is zero. All single-bit errors in positions 1 to 3 are caught.</a:t>
            </a:r>
          </a:p>
          <a:p>
            <a:pPr eaLnBrk="0" hangingPunct="0"/>
            <a:r>
              <a:rPr lang="en-US" altLang="zh-CN" sz="2000" i="1" dirty="0">
                <a:solidFill>
                  <a:schemeClr val="hlink"/>
                </a:solidFill>
                <a:latin typeface="+mn-lt"/>
                <a:ea typeface="宋体" panose="02010600030101010101" pitchFamily="2" charset="-122"/>
              </a:rPr>
              <a:t>c.</a:t>
            </a:r>
            <a:r>
              <a:rPr lang="en-US" altLang="zh-CN" sz="2000" i="1" dirty="0">
                <a:latin typeface="+mn-lt"/>
                <a:ea typeface="宋体" panose="02010600030101010101" pitchFamily="2" charset="-122"/>
              </a:rPr>
              <a:t> All values of </a:t>
            </a:r>
            <a:r>
              <a:rPr lang="en-US" altLang="zh-CN" sz="2000" i="1" dirty="0" err="1">
                <a:latin typeface="+mn-lt"/>
                <a:ea typeface="宋体" panose="02010600030101010101" pitchFamily="2" charset="-122"/>
              </a:rPr>
              <a:t>i</a:t>
            </a:r>
            <a:r>
              <a:rPr lang="en-US" altLang="zh-CN" sz="2000" i="1" dirty="0">
                <a:latin typeface="+mn-lt"/>
                <a:ea typeface="宋体" panose="02010600030101010101" pitchFamily="2" charset="-122"/>
              </a:rPr>
              <a:t> make x</a:t>
            </a:r>
            <a:r>
              <a:rPr lang="en-US" altLang="zh-CN" sz="2000" i="1" baseline="30000" dirty="0">
                <a:latin typeface="+mn-lt"/>
                <a:ea typeface="宋体" panose="02010600030101010101" pitchFamily="2" charset="-122"/>
              </a:rPr>
              <a:t>i</a:t>
            </a:r>
            <a:r>
              <a:rPr lang="en-US" altLang="zh-CN" sz="2000" i="1" dirty="0">
                <a:latin typeface="+mn-lt"/>
                <a:ea typeface="宋体" panose="02010600030101010101" pitchFamily="2" charset="-122"/>
              </a:rPr>
              <a:t> divisible by g(x). No single-bit</a:t>
            </a:r>
            <a:br>
              <a:rPr lang="en-US" altLang="zh-CN" sz="2000" i="1" dirty="0">
                <a:latin typeface="+mn-lt"/>
                <a:ea typeface="宋体" panose="02010600030101010101" pitchFamily="2" charset="-122"/>
              </a:rPr>
            </a:br>
            <a:r>
              <a:rPr lang="en-US" altLang="zh-CN" sz="2000" i="1" dirty="0">
                <a:latin typeface="+mn-lt"/>
                <a:ea typeface="宋体" panose="02010600030101010101" pitchFamily="2" charset="-122"/>
              </a:rPr>
              <a:t>    error can be caught. This  g(x) is useless.</a:t>
            </a:r>
          </a:p>
        </p:txBody>
      </p:sp>
      <p:sp>
        <p:nvSpPr>
          <p:cNvPr id="4" name="文本占位符 3">
            <a:extLst>
              <a:ext uri="{FF2B5EF4-FFF2-40B4-BE49-F238E27FC236}">
                <a16:creationId xmlns:a16="http://schemas.microsoft.com/office/drawing/2014/main" id="{3FFCD9AF-1284-4D9F-9F80-895B60C37FAA}"/>
              </a:ext>
            </a:extLst>
          </p:cNvPr>
          <p:cNvSpPr>
            <a:spLocks noGrp="1"/>
          </p:cNvSpPr>
          <p:nvPr>
            <p:ph type="body" idx="1"/>
          </p:nvPr>
        </p:nvSpPr>
        <p:spPr/>
        <p:txBody>
          <a:bodyPr/>
          <a:lstStyle/>
          <a:p>
            <a:pPr marL="101600" indent="0" eaLnBrk="0" hangingPunct="0">
              <a:buNone/>
            </a:pPr>
            <a:r>
              <a:rPr lang="en-US" altLang="zh-CN" i="1" dirty="0">
                <a:latin typeface="+mn-lt"/>
                <a:ea typeface="宋体" panose="02010600030101010101" pitchFamily="2" charset="-122"/>
              </a:rPr>
              <a:t>Which of the following g(x) values guarantees that a single-bit error is caught? For each case, what is the error that cannot be caught?</a:t>
            </a:r>
          </a:p>
          <a:p>
            <a:pPr marL="101600" indent="0" eaLnBrk="0" hangingPunct="0">
              <a:buNone/>
            </a:pPr>
            <a:r>
              <a:rPr lang="en-US" altLang="zh-CN" i="1" dirty="0">
                <a:solidFill>
                  <a:schemeClr val="hlink"/>
                </a:solidFill>
                <a:latin typeface="+mn-lt"/>
                <a:ea typeface="宋体" panose="02010600030101010101" pitchFamily="2" charset="-122"/>
              </a:rPr>
              <a:t>	a.</a:t>
            </a:r>
            <a:r>
              <a:rPr lang="en-US" altLang="zh-CN" i="1" dirty="0">
                <a:latin typeface="+mn-lt"/>
                <a:ea typeface="宋体" panose="02010600030101010101" pitchFamily="2" charset="-122"/>
              </a:rPr>
              <a:t>  x +</a:t>
            </a:r>
            <a:r>
              <a:rPr lang="en-US" altLang="zh-CN" dirty="0">
                <a:latin typeface="+mn-lt"/>
                <a:ea typeface="宋体" panose="02010600030101010101" pitchFamily="2" charset="-122"/>
              </a:rPr>
              <a:t> </a:t>
            </a:r>
            <a:r>
              <a:rPr lang="en-US" altLang="zh-CN" i="1" dirty="0">
                <a:latin typeface="+mn-lt"/>
                <a:ea typeface="宋体" panose="02010600030101010101" pitchFamily="2" charset="-122"/>
              </a:rPr>
              <a:t>1</a:t>
            </a:r>
            <a:r>
              <a:rPr lang="en-US" altLang="zh-CN" dirty="0">
                <a:latin typeface="+mn-lt"/>
                <a:ea typeface="宋体" panose="02010600030101010101" pitchFamily="2" charset="-122"/>
              </a:rPr>
              <a:t>       </a:t>
            </a:r>
            <a:r>
              <a:rPr lang="en-US" altLang="zh-CN" i="1" dirty="0">
                <a:solidFill>
                  <a:schemeClr val="hlink"/>
                </a:solidFill>
                <a:latin typeface="+mn-lt"/>
                <a:ea typeface="宋体" panose="02010600030101010101" pitchFamily="2" charset="-122"/>
              </a:rPr>
              <a:t>b.</a:t>
            </a:r>
            <a:r>
              <a:rPr lang="en-US" altLang="zh-CN" i="1" dirty="0">
                <a:latin typeface="+mn-lt"/>
                <a:ea typeface="宋体" panose="02010600030101010101" pitchFamily="2" charset="-122"/>
              </a:rPr>
              <a:t> x</a:t>
            </a:r>
            <a:r>
              <a:rPr lang="en-US" altLang="zh-CN" baseline="30000" dirty="0">
                <a:latin typeface="+mn-lt"/>
                <a:ea typeface="宋体" panose="02010600030101010101" pitchFamily="2" charset="-122"/>
              </a:rPr>
              <a:t>3</a:t>
            </a:r>
            <a:r>
              <a:rPr lang="en-US" altLang="zh-CN" dirty="0">
                <a:latin typeface="+mn-lt"/>
                <a:ea typeface="宋体" panose="02010600030101010101" pitchFamily="2" charset="-122"/>
              </a:rPr>
              <a:t>            </a:t>
            </a:r>
            <a:r>
              <a:rPr lang="en-US" altLang="zh-CN" i="1" dirty="0">
                <a:solidFill>
                  <a:schemeClr val="hlink"/>
                </a:solidFill>
                <a:latin typeface="+mn-lt"/>
                <a:ea typeface="宋体" panose="02010600030101010101" pitchFamily="2" charset="-122"/>
              </a:rPr>
              <a:t>c.</a:t>
            </a:r>
            <a:r>
              <a:rPr lang="en-US" altLang="zh-CN" i="1" dirty="0">
                <a:latin typeface="+mn-lt"/>
                <a:ea typeface="宋体" panose="02010600030101010101" pitchFamily="2" charset="-122"/>
              </a:rPr>
              <a:t> 1</a:t>
            </a:r>
            <a:endParaRPr lang="zh-CN" altLang="en-US" dirty="0">
              <a:latin typeface="+mn-lt"/>
            </a:endParaRPr>
          </a:p>
        </p:txBody>
      </p:sp>
      <p:sp>
        <p:nvSpPr>
          <p:cNvPr id="6" name="标题 5">
            <a:extLst>
              <a:ext uri="{FF2B5EF4-FFF2-40B4-BE49-F238E27FC236}">
                <a16:creationId xmlns:a16="http://schemas.microsoft.com/office/drawing/2014/main" id="{E8E17B3A-7BC0-4347-A27D-00AC63707D83}"/>
              </a:ext>
            </a:extLst>
          </p:cNvPr>
          <p:cNvSpPr>
            <a:spLocks noGrp="1"/>
          </p:cNvSpPr>
          <p:nvPr>
            <p:ph type="title"/>
          </p:nvPr>
        </p:nvSpPr>
        <p:spPr/>
        <p:txBody>
          <a:bodyPr/>
          <a:lstStyle/>
          <a:p>
            <a:r>
              <a:rPr lang="en-US" altLang="zh-CN" dirty="0"/>
              <a:t>Example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28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86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5" name="Rectangle 3"/>
          <p:cNvSpPr>
            <a:spLocks noGrp="1" noChangeArrowheads="1"/>
          </p:cNvSpPr>
          <p:nvPr>
            <p:ph type="body" idx="1"/>
          </p:nvPr>
        </p:nvSpPr>
        <p:spPr/>
        <p:txBody>
          <a:bodyPr/>
          <a:lstStyle/>
          <a:p>
            <a:pPr marL="101600" indent="0">
              <a:buNone/>
            </a:pPr>
            <a:r>
              <a:rPr lang="en-US" altLang="zh-CN" dirty="0">
                <a:ea typeface="宋体" panose="02010600030101010101" pitchFamily="2" charset="-122"/>
              </a:rPr>
              <a:t>A good polynomial generator needs to have the following characteristics:</a:t>
            </a:r>
          </a:p>
          <a:p>
            <a:pPr marL="342900" indent="-342900">
              <a:buFont typeface="Arial" panose="020B0604020202020204" pitchFamily="34" charset="0"/>
              <a:buChar char="•"/>
            </a:pPr>
            <a:r>
              <a:rPr lang="en-US" altLang="zh-CN" dirty="0">
                <a:ea typeface="宋体" panose="02010600030101010101" pitchFamily="2" charset="-122"/>
              </a:rPr>
              <a:t>It should have at least two terms.</a:t>
            </a:r>
          </a:p>
          <a:p>
            <a:pPr marL="342900" indent="-342900">
              <a:buFont typeface="Arial" panose="020B0604020202020204" pitchFamily="34" charset="0"/>
              <a:buChar char="•"/>
            </a:pPr>
            <a:r>
              <a:rPr lang="en-US" altLang="zh-CN" dirty="0">
                <a:ea typeface="宋体" panose="02010600030101010101" pitchFamily="2" charset="-122"/>
              </a:rPr>
              <a:t>The coefficient of the term x</a:t>
            </a:r>
            <a:r>
              <a:rPr lang="en-US" altLang="zh-CN" baseline="30000" dirty="0">
                <a:ea typeface="宋体" panose="02010600030101010101" pitchFamily="2" charset="-122"/>
              </a:rPr>
              <a:t>0</a:t>
            </a:r>
            <a:r>
              <a:rPr lang="en-US" altLang="zh-CN" dirty="0">
                <a:ea typeface="宋体" panose="02010600030101010101" pitchFamily="2" charset="-122"/>
              </a:rPr>
              <a:t> should be 1.</a:t>
            </a:r>
          </a:p>
          <a:p>
            <a:pPr marL="342900" indent="-342900">
              <a:buFont typeface="Arial" panose="020B0604020202020204" pitchFamily="34" charset="0"/>
              <a:buChar char="•"/>
            </a:pPr>
            <a:r>
              <a:rPr lang="en-US" altLang="zh-CN" dirty="0">
                <a:ea typeface="宋体" panose="02010600030101010101" pitchFamily="2" charset="-122"/>
              </a:rPr>
              <a:t>It should have the factor x + 1.</a:t>
            </a:r>
          </a:p>
          <a:p>
            <a:pPr eaLnBrk="0" hangingPunct="0">
              <a:spcBef>
                <a:spcPct val="0"/>
              </a:spcBef>
              <a:buClrTx/>
              <a:buSzTx/>
              <a:buFontTx/>
              <a:buNone/>
            </a:pPr>
            <a:endParaRPr lang="en-US" altLang="zh-CN" dirty="0">
              <a:ea typeface="宋体" panose="02010600030101010101" pitchFamily="2" charset="-122"/>
            </a:endParaRPr>
          </a:p>
        </p:txBody>
      </p:sp>
      <p:sp>
        <p:nvSpPr>
          <p:cNvPr id="934914" name="Rectangle 2"/>
          <p:cNvSpPr>
            <a:spLocks noGrp="1" noChangeArrowheads="1"/>
          </p:cNvSpPr>
          <p:nvPr>
            <p:ph type="title"/>
          </p:nvPr>
        </p:nvSpPr>
        <p:spPr/>
        <p:txBody>
          <a:bodyPr/>
          <a:lstStyle/>
          <a:p>
            <a:r>
              <a:rPr lang="en-US" altLang="zh-CN">
                <a:ea typeface="宋体" panose="02010600030101010101" pitchFamily="2" charset="-122"/>
              </a:rPr>
              <a:t>Properties of Good Polynomials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Content Placeholder 2"/>
          <p:cNvSpPr>
            <a:spLocks noGrp="1"/>
          </p:cNvSpPr>
          <p:nvPr>
            <p:ph type="body" idx="1"/>
          </p:nvPr>
        </p:nvSpPr>
        <p:spPr/>
        <p:txBody>
          <a:bodyPr/>
          <a:lstStyle/>
          <a:p>
            <a:r>
              <a:rPr lang="en-US" altLang="zh-CN" dirty="0">
                <a:ea typeface="宋体" panose="02010600030101010101" pitchFamily="2" charset="-122"/>
              </a:rPr>
              <a:t>Based on standard polynomials:</a:t>
            </a:r>
          </a:p>
          <a:p>
            <a:pPr lvl="1"/>
            <a:r>
              <a:rPr lang="en-US" altLang="zh-CN" dirty="0">
                <a:ea typeface="宋体" panose="02010600030101010101" pitchFamily="2" charset="-122"/>
              </a:rPr>
              <a:t>Ex: Ethernet 32-bit CRC is defined by:</a:t>
            </a:r>
          </a:p>
          <a:p>
            <a:pPr lvl="1"/>
            <a:endParaRPr lang="en-US" altLang="zh-CN" dirty="0">
              <a:ea typeface="宋体" panose="02010600030101010101" pitchFamily="2" charset="-122"/>
            </a:endParaRPr>
          </a:p>
          <a:p>
            <a:pPr lvl="1"/>
            <a:r>
              <a:rPr lang="en-US" altLang="zh-CN" dirty="0">
                <a:ea typeface="宋体" panose="02010600030101010101" pitchFamily="2" charset="-122"/>
              </a:rPr>
              <a:t>Computed with simple shift/XOR circuits</a:t>
            </a:r>
          </a:p>
          <a:p>
            <a:pPr lvl="4"/>
            <a:endParaRPr lang="en-US" altLang="zh-CN" dirty="0">
              <a:ea typeface="宋体" panose="02010600030101010101" pitchFamily="2" charset="-122"/>
            </a:endParaRPr>
          </a:p>
          <a:p>
            <a:r>
              <a:rPr lang="en-US" altLang="zh-CN" dirty="0">
                <a:ea typeface="宋体" panose="02010600030101010101" pitchFamily="2" charset="-122"/>
              </a:rPr>
              <a:t>Stronger detection than checksums:</a:t>
            </a:r>
          </a:p>
          <a:p>
            <a:pPr lvl="1"/>
            <a:r>
              <a:rPr lang="en-US" altLang="zh-CN" dirty="0">
                <a:ea typeface="宋体" panose="02010600030101010101" pitchFamily="2" charset="-122"/>
              </a:rPr>
              <a:t>very good performance in detecting single-bit errors, double errors, an odd number of errors, and burst errors. </a:t>
            </a:r>
          </a:p>
          <a:p>
            <a:pPr lvl="1"/>
            <a:r>
              <a:rPr lang="en-US" altLang="zh-CN" dirty="0">
                <a:ea typeface="宋体" panose="02010600030101010101" pitchFamily="2" charset="-122"/>
              </a:rPr>
              <a:t>Not vulnerable to systematic errors</a:t>
            </a:r>
          </a:p>
          <a:p>
            <a:pPr lvl="1"/>
            <a:endParaRPr lang="en-US" altLang="zh-CN" dirty="0">
              <a:ea typeface="宋体" panose="02010600030101010101" pitchFamily="2" charset="-122"/>
            </a:endParaRPr>
          </a:p>
        </p:txBody>
      </p:sp>
      <p:sp>
        <p:nvSpPr>
          <p:cNvPr id="37890" name="Title 1"/>
          <p:cNvSpPr>
            <a:spLocks noGrp="1"/>
          </p:cNvSpPr>
          <p:nvPr>
            <p:ph type="title"/>
          </p:nvPr>
        </p:nvSpPr>
        <p:spPr/>
        <p:txBody>
          <a:bodyPr/>
          <a:lstStyle/>
          <a:p>
            <a:r>
              <a:rPr lang="en-US" altLang="zh-CN" dirty="0">
                <a:ea typeface="宋体" panose="02010600030101010101" pitchFamily="2" charset="-122"/>
              </a:rPr>
              <a:t>CRC:</a:t>
            </a:r>
            <a:r>
              <a:rPr lang="en-US" altLang="zh-CN" i="1" dirty="0">
                <a:latin typeface="Calibri" panose="020F0502020204030204" charset="0"/>
                <a:ea typeface="宋体" panose="02010600030101010101" pitchFamily="2" charset="-122"/>
              </a:rPr>
              <a:t> a good candidate for many networks </a:t>
            </a:r>
            <a:endParaRPr lang="en-US" altLang="zh-CN" dirty="0">
              <a:ea typeface="宋体" panose="02010600030101010101" pitchFamily="2" charset="-122"/>
            </a:endParaRPr>
          </a:p>
        </p:txBody>
      </p:sp>
      <p:pic>
        <p:nvPicPr>
          <p:cNvPr id="3789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738" y="2552700"/>
            <a:ext cx="6124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a:defRPr/>
            </a:pPr>
            <a:r>
              <a:rPr lang="en-US" dirty="0"/>
              <a:t>Data Link Layer Design Issues</a:t>
            </a:r>
          </a:p>
          <a:p>
            <a:pPr>
              <a:defRPr/>
            </a:pPr>
            <a:r>
              <a:rPr lang="en-US" dirty="0"/>
              <a:t>Error Detection and Correction</a:t>
            </a:r>
          </a:p>
          <a:p>
            <a:pPr>
              <a:defRPr/>
            </a:pPr>
            <a:r>
              <a:rPr lang="en-US" dirty="0"/>
              <a:t>Elementary Data Link Protocols</a:t>
            </a:r>
          </a:p>
          <a:p>
            <a:pPr>
              <a:defRPr/>
            </a:pPr>
            <a:r>
              <a:rPr lang="en-US" dirty="0"/>
              <a:t>Improving Efficiency</a:t>
            </a:r>
          </a:p>
          <a:p>
            <a:pPr>
              <a:defRPr/>
            </a:pPr>
            <a:r>
              <a:rPr lang="en-US" dirty="0"/>
              <a:t>Data Link Protocols in Practice</a:t>
            </a:r>
          </a:p>
          <a:p>
            <a:pPr>
              <a:defRPr/>
            </a:pPr>
            <a:r>
              <a:rPr lang="en-US" dirty="0"/>
              <a:t>Summary</a:t>
            </a:r>
          </a:p>
          <a:p>
            <a:pPr>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Data Link</a:t>
            </a:r>
            <a:r>
              <a:rPr lang="en-US" altLang="zh-CN" dirty="0">
                <a:ea typeface="宋体" panose="02010600030101010101" pitchFamily="2" charset="-122"/>
              </a:rPr>
              <a:t> 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3</a:t>
            </a:r>
            <a:endParaRPr lang="en-US" altLang="zh-CN" dirty="0">
              <a:ea typeface="宋体" panose="02010600030101010101" pitchFamily="2" charset="-122"/>
            </a:endParaRPr>
          </a:p>
        </p:txBody>
      </p:sp>
    </p:spTree>
    <p:extLst>
      <p:ext uri="{BB962C8B-B14F-4D97-AF65-F5344CB8AC3E}">
        <p14:creationId xmlns:p14="http://schemas.microsoft.com/office/powerpoint/2010/main" val="113284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Elementary Data Link Protocols</a:t>
            </a:r>
          </a:p>
        </p:txBody>
      </p:sp>
      <p:sp>
        <p:nvSpPr>
          <p:cNvPr id="3" name="Text Placeholder 2"/>
          <p:cNvSpPr>
            <a:spLocks noGrp="1"/>
          </p:cNvSpPr>
          <p:nvPr>
            <p:ph type="body" idx="1"/>
          </p:nvPr>
        </p:nvSpPr>
        <p:spPr/>
        <p:txBody>
          <a:bodyPr/>
          <a:lstStyle/>
          <a:p>
            <a:r>
              <a:rPr lang="en-US" dirty="0"/>
              <a:t>Assumptions underly the communication model</a:t>
            </a:r>
          </a:p>
          <a:p>
            <a:r>
              <a:rPr lang="en-US" dirty="0"/>
              <a:t>Three simplex link-layer protocols</a:t>
            </a:r>
          </a:p>
          <a:p>
            <a:pPr lvl="1"/>
            <a:r>
              <a:rPr lang="en-US" dirty="0"/>
              <a:t>Utopia: No Flow Control or Error Correction</a:t>
            </a:r>
          </a:p>
          <a:p>
            <a:pPr lvl="1"/>
            <a:r>
              <a:rPr lang="en-US" dirty="0"/>
              <a:t>Adding Flow Control: Stop-and-Wait</a:t>
            </a:r>
          </a:p>
          <a:p>
            <a:pPr lvl="1"/>
            <a:r>
              <a:rPr lang="en-US" dirty="0"/>
              <a:t>Adding Error Correction: Sequence Numbers and ARQ</a:t>
            </a:r>
          </a:p>
        </p:txBody>
      </p:sp>
    </p:spTree>
    <p:extLst>
      <p:ext uri="{BB962C8B-B14F-4D97-AF65-F5344CB8AC3E}">
        <p14:creationId xmlns:p14="http://schemas.microsoft.com/office/powerpoint/2010/main" val="11462096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Simplifying Assumptions (1 of 2)</a:t>
            </a:r>
          </a:p>
        </p:txBody>
      </p:sp>
      <p:sp>
        <p:nvSpPr>
          <p:cNvPr id="3" name="Text Placeholder 2"/>
          <p:cNvSpPr>
            <a:spLocks noGrp="1"/>
          </p:cNvSpPr>
          <p:nvPr>
            <p:ph type="body" idx="1"/>
          </p:nvPr>
        </p:nvSpPr>
        <p:spPr/>
        <p:txBody>
          <a:bodyPr/>
          <a:lstStyle/>
          <a:p>
            <a:r>
              <a:rPr lang="en-US" dirty="0"/>
              <a:t>Independent processes</a:t>
            </a:r>
          </a:p>
          <a:p>
            <a:pPr lvl="1"/>
            <a:r>
              <a:rPr lang="en-US" dirty="0"/>
              <a:t>Physical, data link, and network layers are independent</a:t>
            </a:r>
          </a:p>
          <a:p>
            <a:pPr lvl="1"/>
            <a:r>
              <a:rPr lang="en-US" dirty="0"/>
              <a:t>Communicate by passing messages back and forth</a:t>
            </a:r>
          </a:p>
          <a:p>
            <a:r>
              <a:rPr lang="en-US" dirty="0"/>
              <a:t>Unidirectional communication</a:t>
            </a:r>
          </a:p>
          <a:p>
            <a:pPr lvl="1"/>
            <a:r>
              <a:rPr lang="en-US" dirty="0"/>
              <a:t>Machines use a reliable, connection-oriented service</a:t>
            </a:r>
          </a:p>
          <a:p>
            <a:r>
              <a:rPr lang="en-US" dirty="0"/>
              <a:t>Reliable machines and processes</a:t>
            </a:r>
          </a:p>
          <a:p>
            <a:pPr lvl="1"/>
            <a:r>
              <a:rPr lang="en-US" dirty="0"/>
              <a:t>Machines do not crash</a:t>
            </a:r>
          </a:p>
        </p:txBody>
      </p:sp>
    </p:spTree>
    <p:extLst>
      <p:ext uri="{BB962C8B-B14F-4D97-AF65-F5344CB8AC3E}">
        <p14:creationId xmlns:p14="http://schemas.microsoft.com/office/powerpoint/2010/main" val="33676401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Simplifying Assumptions (2 of 2)</a:t>
            </a:r>
          </a:p>
        </p:txBody>
      </p:sp>
      <p:sp>
        <p:nvSpPr>
          <p:cNvPr id="5" name="Text Placeholder 4"/>
          <p:cNvSpPr>
            <a:spLocks noGrp="1"/>
          </p:cNvSpPr>
          <p:nvPr>
            <p:ph type="body" idx="1"/>
          </p:nvPr>
        </p:nvSpPr>
        <p:spPr>
          <a:xfrm>
            <a:off x="457199" y="5922791"/>
            <a:ext cx="8229600" cy="389425"/>
          </a:xfrm>
        </p:spPr>
        <p:txBody>
          <a:bodyPr/>
          <a:lstStyle/>
          <a:p>
            <a:pPr algn="ctr"/>
            <a:r>
              <a:rPr lang="en-US" altLang="en-US" dirty="0"/>
              <a:t>Implementation of the physical, data link, and network layers</a:t>
            </a:r>
          </a:p>
        </p:txBody>
      </p:sp>
      <p:pic>
        <p:nvPicPr>
          <p:cNvPr id="3" name="Picture Placeholder 2" descr="Figure 3-10. Implementation of the physical, data link, and network layer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655517" y="3429000"/>
            <a:ext cx="4625066" cy="2493791"/>
          </a:xfrm>
        </p:spPr>
      </p:pic>
      <p:sp>
        <p:nvSpPr>
          <p:cNvPr id="4" name="矩形 3">
            <a:extLst>
              <a:ext uri="{FF2B5EF4-FFF2-40B4-BE49-F238E27FC236}">
                <a16:creationId xmlns:a16="http://schemas.microsoft.com/office/drawing/2014/main" id="{9B943AC8-F78D-4D3C-9C86-FF2D484ABF13}"/>
              </a:ext>
            </a:extLst>
          </p:cNvPr>
          <p:cNvSpPr/>
          <p:nvPr/>
        </p:nvSpPr>
        <p:spPr>
          <a:xfrm>
            <a:off x="576198" y="1278688"/>
            <a:ext cx="8110602" cy="2031325"/>
          </a:xfrm>
          <a:prstGeom prst="rect">
            <a:avLst/>
          </a:prstGeom>
        </p:spPr>
        <p:txBody>
          <a:bodyPr wrap="square">
            <a:spAutoFit/>
          </a:bodyPr>
          <a:lstStyle/>
          <a:p>
            <a:pPr marL="285750" indent="-285750">
              <a:buFont typeface="Arial" panose="020B0604020202020204" pitchFamily="34" charset="0"/>
              <a:buChar char="•"/>
            </a:pPr>
            <a:r>
              <a:rPr lang="en-US" altLang="zh-CN" sz="1800" dirty="0"/>
              <a:t>The physical layer process and some of the data link layer process run on dedicate hardware called a NIC (Network Interface Card). </a:t>
            </a:r>
          </a:p>
          <a:p>
            <a:pPr marL="285750" indent="-285750">
              <a:buFont typeface="Arial" panose="020B0604020202020204" pitchFamily="34" charset="0"/>
              <a:buChar char="•"/>
            </a:pPr>
            <a:r>
              <a:rPr lang="en-US" altLang="zh-CN" sz="1800" dirty="0"/>
              <a:t>The rest of the link layer process and the network layer process run on the main CPU as part of the operating system, with the software for the link layer process often taking the form of a device driver. </a:t>
            </a:r>
          </a:p>
          <a:p>
            <a:pPr marL="285750" indent="-285750">
              <a:buFont typeface="Arial" panose="020B0604020202020204" pitchFamily="34" charset="0"/>
              <a:buChar char="•"/>
            </a:pPr>
            <a:r>
              <a:rPr lang="en-US" altLang="zh-CN" sz="1800" dirty="0"/>
              <a:t>However, other implementations are also possible (e.g., three processes offloaded to dedicated hardware called a network accelerator)</a:t>
            </a:r>
            <a:endParaRPr lang="zh-CN" altLang="en-US" sz="1800" dirty="0"/>
          </a:p>
        </p:txBody>
      </p:sp>
    </p:spTree>
    <p:extLst>
      <p:ext uri="{BB962C8B-B14F-4D97-AF65-F5344CB8AC3E}">
        <p14:creationId xmlns:p14="http://schemas.microsoft.com/office/powerpoint/2010/main" val="3788803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Transmission And Receipt (1 of 6)</a:t>
            </a:r>
          </a:p>
        </p:txBody>
      </p:sp>
      <p:sp>
        <p:nvSpPr>
          <p:cNvPr id="9" name="Text Placeholder 8"/>
          <p:cNvSpPr>
            <a:spLocks noGrp="1"/>
          </p:cNvSpPr>
          <p:nvPr>
            <p:ph type="body" idx="1"/>
          </p:nvPr>
        </p:nvSpPr>
        <p:spPr>
          <a:xfrm>
            <a:off x="457200" y="5770835"/>
            <a:ext cx="8229600" cy="597006"/>
          </a:xfrm>
        </p:spPr>
        <p:txBody>
          <a:bodyPr/>
          <a:lstStyle/>
          <a:p>
            <a:r>
              <a:rPr lang="en-US" dirty="0"/>
              <a:t>Some definitions needed in the protocols to follow. These definitions are located in the file </a:t>
            </a:r>
            <a:r>
              <a:rPr lang="en-US" i="1" dirty="0"/>
              <a:t>protocol.h</a:t>
            </a:r>
            <a:r>
              <a:rPr lang="en-US" dirty="0"/>
              <a:t> … continued on the next slide</a:t>
            </a:r>
          </a:p>
        </p:txBody>
      </p:sp>
      <p:pic>
        <p:nvPicPr>
          <p:cNvPr id="4" name="Picture Placeholder 3" descr="Figure 3-11. Some definitions needed in the protocols to follow. These definitions are located in the file protocol.h.&#10;&#10;This example illustrates some declarations (in C) common to many of the protocols to be discussed later in this chapter. Five data structures are defined: boolean, seq nr, packet, frame kind, and frame. These control fields are collectively called the frame header. Slide 1 of 6.&#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65365" y="2284097"/>
            <a:ext cx="7813270" cy="1249020"/>
          </a:xfrm>
        </p:spPr>
      </p:pic>
    </p:spTree>
    <p:extLst>
      <p:ext uri="{BB962C8B-B14F-4D97-AF65-F5344CB8AC3E}">
        <p14:creationId xmlns:p14="http://schemas.microsoft.com/office/powerpoint/2010/main" val="14257547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Transmission And Receipt (2 of 6)</a:t>
            </a:r>
          </a:p>
        </p:txBody>
      </p:sp>
      <p:sp>
        <p:nvSpPr>
          <p:cNvPr id="9" name="Text Placeholder 8"/>
          <p:cNvSpPr>
            <a:spLocks noGrp="1"/>
          </p:cNvSpPr>
          <p:nvPr>
            <p:ph type="body" idx="1"/>
          </p:nvPr>
        </p:nvSpPr>
        <p:spPr>
          <a:xfrm>
            <a:off x="457200" y="5770835"/>
            <a:ext cx="8229600" cy="597006"/>
          </a:xfrm>
        </p:spPr>
        <p:txBody>
          <a:bodyPr/>
          <a:lstStyle/>
          <a:p>
            <a:r>
              <a:rPr lang="en-US" dirty="0"/>
              <a:t>Some definitions needed in the protocols to follow. These definitions are located in the file </a:t>
            </a:r>
            <a:r>
              <a:rPr lang="en-US" i="1" dirty="0"/>
              <a:t>protocol.h</a:t>
            </a:r>
            <a:r>
              <a:rPr lang="en-US" dirty="0"/>
              <a:t> … continued on the next slide</a:t>
            </a:r>
          </a:p>
        </p:txBody>
      </p:sp>
      <p:pic>
        <p:nvPicPr>
          <p:cNvPr id="5" name="Picture Placeholder 4" descr="Figure 3-11. Some definitions needed in the protocols to follow. These definitions are located in the file protocol.h.&#10;&#10;This example illustrates some declarations (in C) common to many of the protocols to be discussed later in this chapter. Five data structures are defined: boolean, seq nr, packet, frame kind, and frame. These control fields are collectively called the frame header. Slide 2 of 6.&#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51270" y="2288441"/>
            <a:ext cx="7641459" cy="1244675"/>
          </a:xfrm>
        </p:spPr>
      </p:pic>
    </p:spTree>
    <p:extLst>
      <p:ext uri="{BB962C8B-B14F-4D97-AF65-F5344CB8AC3E}">
        <p14:creationId xmlns:p14="http://schemas.microsoft.com/office/powerpoint/2010/main" val="12746615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Transmission And Receipt (3 of 6)</a:t>
            </a:r>
          </a:p>
        </p:txBody>
      </p:sp>
      <p:sp>
        <p:nvSpPr>
          <p:cNvPr id="9" name="Text Placeholder 8"/>
          <p:cNvSpPr>
            <a:spLocks noGrp="1"/>
          </p:cNvSpPr>
          <p:nvPr>
            <p:ph type="body" idx="1"/>
          </p:nvPr>
        </p:nvSpPr>
        <p:spPr>
          <a:xfrm>
            <a:off x="457200" y="5770835"/>
            <a:ext cx="8229600" cy="597006"/>
          </a:xfrm>
        </p:spPr>
        <p:txBody>
          <a:bodyPr/>
          <a:lstStyle/>
          <a:p>
            <a:r>
              <a:rPr lang="en-US" dirty="0"/>
              <a:t>Some definitions needed in the protocols to follow. These definitions are located in the file </a:t>
            </a:r>
            <a:r>
              <a:rPr lang="en-US" i="1" dirty="0"/>
              <a:t>protocol.h</a:t>
            </a:r>
            <a:r>
              <a:rPr lang="en-US" dirty="0"/>
              <a:t> … continued on the next slide</a:t>
            </a:r>
          </a:p>
        </p:txBody>
      </p:sp>
      <p:pic>
        <p:nvPicPr>
          <p:cNvPr id="4" name="Picture Placeholder 3" descr="Figure 3-11. Some definitions needed in the protocols to follow. These definitions are located in the file protocol.h.&#10;&#10;This example illustrates some declarations (in C) common to many of the protocols to be discussed later in this chapter. Five data structures are defined: boolean, seq nr, packet, frame kind, and frame. These control fields are collectively called the frame header. Slide 3 of 6.&#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39860" y="2259094"/>
            <a:ext cx="7864280" cy="1689452"/>
          </a:xfrm>
        </p:spPr>
      </p:pic>
    </p:spTree>
    <p:extLst>
      <p:ext uri="{BB962C8B-B14F-4D97-AF65-F5344CB8AC3E}">
        <p14:creationId xmlns:p14="http://schemas.microsoft.com/office/powerpoint/2010/main" val="2234341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Link Layer Design Issues (1 of 2)</a:t>
            </a:r>
          </a:p>
        </p:txBody>
      </p:sp>
      <p:sp>
        <p:nvSpPr>
          <p:cNvPr id="3" name="Text Placeholder 2"/>
          <p:cNvSpPr>
            <a:spLocks noGrp="1"/>
          </p:cNvSpPr>
          <p:nvPr>
            <p:ph type="body" idx="1"/>
          </p:nvPr>
        </p:nvSpPr>
        <p:spPr/>
        <p:txBody>
          <a:bodyPr/>
          <a:lstStyle/>
          <a:p>
            <a:r>
              <a:rPr lang="en-US" dirty="0"/>
              <a:t>Network layer services</a:t>
            </a:r>
          </a:p>
          <a:p>
            <a:r>
              <a:rPr lang="en-US" dirty="0"/>
              <a:t>Framing</a:t>
            </a:r>
          </a:p>
          <a:p>
            <a:r>
              <a:rPr lang="en-US" dirty="0"/>
              <a:t>Error control</a:t>
            </a:r>
          </a:p>
          <a:p>
            <a:r>
              <a:rPr lang="en-US" dirty="0"/>
              <a:t>Flow control</a:t>
            </a:r>
          </a:p>
        </p:txBody>
      </p:sp>
    </p:spTree>
    <p:extLst>
      <p:ext uri="{BB962C8B-B14F-4D97-AF65-F5344CB8AC3E}">
        <p14:creationId xmlns:p14="http://schemas.microsoft.com/office/powerpoint/2010/main" val="24468221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Transmission And Receipt (4 of 6)</a:t>
            </a:r>
          </a:p>
        </p:txBody>
      </p:sp>
      <p:sp>
        <p:nvSpPr>
          <p:cNvPr id="9" name="Text Placeholder 8"/>
          <p:cNvSpPr>
            <a:spLocks noGrp="1"/>
          </p:cNvSpPr>
          <p:nvPr>
            <p:ph type="body" idx="1"/>
          </p:nvPr>
        </p:nvSpPr>
        <p:spPr>
          <a:xfrm>
            <a:off x="457200" y="5770835"/>
            <a:ext cx="8229600" cy="597006"/>
          </a:xfrm>
        </p:spPr>
        <p:txBody>
          <a:bodyPr/>
          <a:lstStyle/>
          <a:p>
            <a:r>
              <a:rPr lang="en-US" dirty="0"/>
              <a:t>Some definitions needed in the protocols to follow. These definitions are located in the file </a:t>
            </a:r>
            <a:r>
              <a:rPr lang="en-US" i="1" dirty="0"/>
              <a:t>protocol.h</a:t>
            </a:r>
            <a:r>
              <a:rPr lang="en-US" dirty="0"/>
              <a:t> … continued on the next slide</a:t>
            </a:r>
          </a:p>
        </p:txBody>
      </p:sp>
      <p:pic>
        <p:nvPicPr>
          <p:cNvPr id="5" name="Picture Placeholder 4" descr="Figure 3-11. Some definitions needed in the protocols to follow. These definitions are located in the file protocol.h.&#10;&#10;This example illustrates some declarations (in C) common to many of the protocols to be discussed later in this chapter. Five data structures are defined: boolean, seq nr, packet, frame kind, and frame. These control fields are collectively called the frame header. Slide 4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26192" y="2094778"/>
            <a:ext cx="7891615" cy="1715222"/>
          </a:xfrm>
        </p:spPr>
      </p:pic>
    </p:spTree>
    <p:extLst>
      <p:ext uri="{BB962C8B-B14F-4D97-AF65-F5344CB8AC3E}">
        <p14:creationId xmlns:p14="http://schemas.microsoft.com/office/powerpoint/2010/main" val="3818776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Transmission And Receipt (5 of 6)</a:t>
            </a:r>
          </a:p>
        </p:txBody>
      </p:sp>
      <p:sp>
        <p:nvSpPr>
          <p:cNvPr id="9" name="Text Placeholder 8"/>
          <p:cNvSpPr>
            <a:spLocks noGrp="1"/>
          </p:cNvSpPr>
          <p:nvPr>
            <p:ph type="body" idx="1"/>
          </p:nvPr>
        </p:nvSpPr>
        <p:spPr>
          <a:xfrm>
            <a:off x="457200" y="5770835"/>
            <a:ext cx="8229600" cy="597006"/>
          </a:xfrm>
        </p:spPr>
        <p:txBody>
          <a:bodyPr/>
          <a:lstStyle/>
          <a:p>
            <a:r>
              <a:rPr lang="en-US" dirty="0"/>
              <a:t>Some definitions needed in the protocols to follow. These definitions are located in the file </a:t>
            </a:r>
            <a:r>
              <a:rPr lang="en-US" i="1" dirty="0"/>
              <a:t>protocol.h</a:t>
            </a:r>
            <a:r>
              <a:rPr lang="en-US" dirty="0"/>
              <a:t> … continued on the next slide</a:t>
            </a:r>
          </a:p>
        </p:txBody>
      </p:sp>
      <p:pic>
        <p:nvPicPr>
          <p:cNvPr id="4" name="Picture Placeholder 3" descr="Figure 3-11. Some definitions needed in the protocols to follow. These definitions are located in the file protocol.h.&#10;&#10;This example illustrates some declarations (in C) common to many of the protocols to be discussed later in this chapter. Five data structures are defined: boolean, seq nr, packet, frame kind, and frame. These control fields are collectively called the frame header. Slide 5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29576" y="2136343"/>
            <a:ext cx="7684847" cy="1673658"/>
          </a:xfrm>
        </p:spPr>
      </p:pic>
    </p:spTree>
    <p:extLst>
      <p:ext uri="{BB962C8B-B14F-4D97-AF65-F5344CB8AC3E}">
        <p14:creationId xmlns:p14="http://schemas.microsoft.com/office/powerpoint/2010/main" val="15355054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Transmission And Receipt (6 of 6)</a:t>
            </a:r>
          </a:p>
        </p:txBody>
      </p:sp>
      <p:sp>
        <p:nvSpPr>
          <p:cNvPr id="9" name="Text Placeholder 8"/>
          <p:cNvSpPr>
            <a:spLocks noGrp="1"/>
          </p:cNvSpPr>
          <p:nvPr>
            <p:ph type="body" idx="1"/>
          </p:nvPr>
        </p:nvSpPr>
        <p:spPr>
          <a:xfrm>
            <a:off x="457200" y="5770835"/>
            <a:ext cx="8229600" cy="597006"/>
          </a:xfrm>
        </p:spPr>
        <p:txBody>
          <a:bodyPr/>
          <a:lstStyle/>
          <a:p>
            <a:r>
              <a:rPr lang="en-US" dirty="0"/>
              <a:t>Some definitions needed in the protocols to follow. These definitions are located in the file </a:t>
            </a:r>
            <a:r>
              <a:rPr lang="en-US" i="1" dirty="0"/>
              <a:t>protocol.h</a:t>
            </a:r>
            <a:r>
              <a:rPr lang="en-US" dirty="0"/>
              <a:t> (end of code)</a:t>
            </a:r>
          </a:p>
        </p:txBody>
      </p:sp>
      <p:pic>
        <p:nvPicPr>
          <p:cNvPr id="5" name="Picture Placeholder 4" descr="Figure 3-11. Some definitions needed in the protocols to follow. These definitions are located in the file protocol.h.&#10;&#10;This example illustrates some declarations (in C) common to many of the protocols to be discussed later in this chapter. Five data structures are defined: boolean, seq nr, packet, frame kind, and frame. These control fields are collectively called the frame header. Slide 5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98622" y="2169732"/>
            <a:ext cx="7546755" cy="1640268"/>
          </a:xfrm>
        </p:spPr>
      </p:pic>
    </p:spTree>
    <p:extLst>
      <p:ext uri="{BB962C8B-B14F-4D97-AF65-F5344CB8AC3E}">
        <p14:creationId xmlns:p14="http://schemas.microsoft.com/office/powerpoint/2010/main" val="3077868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a:t>
            </a:r>
          </a:p>
        </p:txBody>
      </p:sp>
      <p:sp>
        <p:nvSpPr>
          <p:cNvPr id="3" name="Text Placeholder 2"/>
          <p:cNvSpPr>
            <a:spLocks noGrp="1"/>
          </p:cNvSpPr>
          <p:nvPr>
            <p:ph type="body" idx="1"/>
          </p:nvPr>
        </p:nvSpPr>
        <p:spPr/>
        <p:txBody>
          <a:bodyPr/>
          <a:lstStyle/>
          <a:p>
            <a:r>
              <a:rPr lang="en-US" dirty="0"/>
              <a:t>Utopia: No Flow Control or Error Correction</a:t>
            </a:r>
          </a:p>
          <a:p>
            <a:r>
              <a:rPr lang="en-US" dirty="0"/>
              <a:t>Adding Flow Control: Stop-and-Wait</a:t>
            </a:r>
          </a:p>
          <a:p>
            <a:r>
              <a:rPr lang="en-US" dirty="0"/>
              <a:t>Adding Error Correction: Sequence Numbers and ARQ</a:t>
            </a:r>
          </a:p>
        </p:txBody>
      </p:sp>
    </p:spTree>
    <p:extLst>
      <p:ext uri="{BB962C8B-B14F-4D97-AF65-F5344CB8AC3E}">
        <p14:creationId xmlns:p14="http://schemas.microsoft.com/office/powerpoint/2010/main" val="36915806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宋体" panose="02010600030101010101" pitchFamily="2" charset="-122"/>
              </a:rPr>
              <a:t>Utopian Simplex Protocol (1)</a:t>
            </a:r>
            <a:endParaRPr lang="en-US" dirty="0"/>
          </a:p>
        </p:txBody>
      </p:sp>
      <p:sp>
        <p:nvSpPr>
          <p:cNvPr id="3" name="Text Placeholder 2"/>
          <p:cNvSpPr>
            <a:spLocks noGrp="1"/>
          </p:cNvSpPr>
          <p:nvPr>
            <p:ph type="body" idx="1"/>
          </p:nvPr>
        </p:nvSpPr>
        <p:spPr>
          <a:xfrm>
            <a:off x="451421" y="5862275"/>
            <a:ext cx="8229600" cy="414126"/>
          </a:xfrm>
        </p:spPr>
        <p:txBody>
          <a:bodyPr/>
          <a:lstStyle/>
          <a:p>
            <a:pPr algn="ctr"/>
            <a:r>
              <a:rPr lang="pt-BR" dirty="0"/>
              <a:t>A utopian simplex protocol </a:t>
            </a:r>
            <a:r>
              <a:rPr lang="en-US" dirty="0"/>
              <a:t>… continued on the next slide</a:t>
            </a:r>
          </a:p>
        </p:txBody>
      </p:sp>
      <p:pic>
        <p:nvPicPr>
          <p:cNvPr id="5" name="Picture Placeholder 4" descr="Figure 3-12 A utopian simplex protocol.&#10;&#10;The first of three examples illustrating data transmission. In this case data flows in one direction only with no flow control or error correction. Slide 1 of 3.&#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476049" y="3770366"/>
            <a:ext cx="7880554" cy="1839953"/>
          </a:xfrm>
        </p:spPr>
      </p:pic>
      <p:sp>
        <p:nvSpPr>
          <p:cNvPr id="4" name="矩形 3">
            <a:extLst>
              <a:ext uri="{FF2B5EF4-FFF2-40B4-BE49-F238E27FC236}">
                <a16:creationId xmlns:a16="http://schemas.microsoft.com/office/drawing/2014/main" id="{29E0C6FB-8E5B-4020-8BE3-E3E01F059E1F}"/>
              </a:ext>
            </a:extLst>
          </p:cNvPr>
          <p:cNvSpPr/>
          <p:nvPr/>
        </p:nvSpPr>
        <p:spPr>
          <a:xfrm>
            <a:off x="476049" y="1603881"/>
            <a:ext cx="7221739" cy="1938992"/>
          </a:xfrm>
          <a:prstGeom prst="rect">
            <a:avLst/>
          </a:prstGeom>
        </p:spPr>
        <p:txBody>
          <a:bodyPr wrap="square">
            <a:spAutoFit/>
          </a:bodyPr>
          <a:lstStyle/>
          <a:p>
            <a:pPr marL="285750" lvl="1" indent="-285750">
              <a:buFont typeface="Arial" panose="020B0604020202020204" pitchFamily="34" charset="0"/>
              <a:buChar char="•"/>
            </a:pPr>
            <a:r>
              <a:rPr lang="en-US" altLang="zh-CN" sz="2000" dirty="0">
                <a:ea typeface="宋体" panose="02010600030101010101" pitchFamily="2" charset="-122"/>
              </a:rPr>
              <a:t>Assumes </a:t>
            </a:r>
            <a:r>
              <a:rPr lang="en-US" altLang="zh-CN" sz="2000" dirty="0">
                <a:solidFill>
                  <a:srgbClr val="0000FF"/>
                </a:solidFill>
                <a:ea typeface="宋体" panose="02010600030101010101" pitchFamily="2" charset="-122"/>
              </a:rPr>
              <a:t>no errors</a:t>
            </a:r>
            <a:r>
              <a:rPr lang="en-US" altLang="zh-CN" sz="2000" dirty="0">
                <a:ea typeface="宋体" panose="02010600030101010101" pitchFamily="2" charset="-122"/>
              </a:rPr>
              <a:t>, and </a:t>
            </a:r>
            <a:r>
              <a:rPr lang="en-US" altLang="zh-CN" sz="2000" dirty="0">
                <a:solidFill>
                  <a:srgbClr val="0000FF"/>
                </a:solidFill>
                <a:ea typeface="宋体" panose="02010600030101010101" pitchFamily="2" charset="-122"/>
              </a:rPr>
              <a:t>receiver as fast as sender</a:t>
            </a:r>
          </a:p>
          <a:p>
            <a:pPr marL="285750" lvl="1" indent="-285750">
              <a:buFont typeface="Arial" panose="020B0604020202020204" pitchFamily="34" charset="0"/>
              <a:buChar char="•"/>
            </a:pPr>
            <a:r>
              <a:rPr lang="en-US" altLang="zh-CN" sz="2000" dirty="0">
                <a:ea typeface="宋体" panose="02010600030101010101" pitchFamily="2" charset="-122"/>
              </a:rPr>
              <a:t>Considers </a:t>
            </a:r>
            <a:r>
              <a:rPr lang="en-US" altLang="zh-CN" sz="2000" dirty="0">
                <a:solidFill>
                  <a:srgbClr val="0000FF"/>
                </a:solidFill>
                <a:ea typeface="宋体" panose="02010600030101010101" pitchFamily="2" charset="-122"/>
              </a:rPr>
              <a:t>one-way</a:t>
            </a:r>
            <a:r>
              <a:rPr lang="en-US" altLang="zh-CN" sz="2000" dirty="0">
                <a:ea typeface="宋体" panose="02010600030101010101" pitchFamily="2" charset="-122"/>
              </a:rPr>
              <a:t> data transfer</a:t>
            </a:r>
          </a:p>
          <a:p>
            <a:pPr marL="285750" lvl="1" indent="-285750">
              <a:buFont typeface="Arial" panose="020B0604020202020204" pitchFamily="34" charset="0"/>
              <a:buChar char="•"/>
            </a:pPr>
            <a:r>
              <a:rPr lang="en-US" altLang="zh-CN" sz="2000" dirty="0">
                <a:ea typeface="宋体" panose="02010600030101010101" pitchFamily="2" charset="-122"/>
              </a:rPr>
              <a:t>That’s it, no error or flow control …</a:t>
            </a:r>
          </a:p>
          <a:p>
            <a:pPr marL="285750" lvl="2" indent="-285750">
              <a:buFont typeface="Arial" panose="020B0604020202020204" pitchFamily="34" charset="0"/>
              <a:buChar char="•"/>
            </a:pPr>
            <a:r>
              <a:rPr lang="en-US" altLang="zh-CN" sz="2000" dirty="0">
                <a:solidFill>
                  <a:srgbClr val="0000FF"/>
                </a:solidFill>
                <a:ea typeface="宋体" panose="02010600030101010101" pitchFamily="2" charset="-122"/>
              </a:rPr>
              <a:t>This is essentially what Ethernet does – just blast packets and receive as quickly as possible</a:t>
            </a:r>
          </a:p>
          <a:p>
            <a:pPr marL="285750" lvl="1" indent="-285750">
              <a:buFont typeface="Arial" panose="020B0604020202020204" pitchFamily="34" charset="0"/>
              <a:buChar char="•"/>
            </a:pPr>
            <a:endParaRPr lang="en-US" altLang="zh-CN" sz="2000" dirty="0">
              <a:ea typeface="宋体" panose="02010600030101010101" pitchFamily="2" charset="-122"/>
            </a:endParaRPr>
          </a:p>
        </p:txBody>
      </p:sp>
    </p:spTree>
    <p:extLst>
      <p:ext uri="{BB962C8B-B14F-4D97-AF65-F5344CB8AC3E}">
        <p14:creationId xmlns:p14="http://schemas.microsoft.com/office/powerpoint/2010/main" val="21617801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宋体" panose="02010600030101010101" pitchFamily="2" charset="-122"/>
              </a:rPr>
              <a:t>Utopian Simplex Protocol (2)</a:t>
            </a:r>
            <a:endParaRPr lang="en-US" dirty="0"/>
          </a:p>
        </p:txBody>
      </p:sp>
      <p:sp>
        <p:nvSpPr>
          <p:cNvPr id="3" name="Text Placeholder 2"/>
          <p:cNvSpPr>
            <a:spLocks noGrp="1"/>
          </p:cNvSpPr>
          <p:nvPr>
            <p:ph type="body" idx="1"/>
          </p:nvPr>
        </p:nvSpPr>
        <p:spPr>
          <a:xfrm>
            <a:off x="451421" y="5862275"/>
            <a:ext cx="8229600" cy="414126"/>
          </a:xfrm>
        </p:spPr>
        <p:txBody>
          <a:bodyPr/>
          <a:lstStyle/>
          <a:p>
            <a:pPr algn="ctr"/>
            <a:r>
              <a:rPr lang="pt-BR" dirty="0"/>
              <a:t>A utopian simplex protocol </a:t>
            </a:r>
            <a:r>
              <a:rPr lang="en-US" dirty="0"/>
              <a:t>… continued on the next slide</a:t>
            </a:r>
          </a:p>
        </p:txBody>
      </p:sp>
      <p:pic>
        <p:nvPicPr>
          <p:cNvPr id="5" name="Picture Placeholder 4" descr="Figure 3-12 A utopian simplex protocol.&#10;&#10;The first of three examples illustrating data transmission. In this case data flows in one direction only with no flow control or error correction. Slide 2 of 3.&#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55180" y="1947603"/>
            <a:ext cx="7822082" cy="2890686"/>
          </a:xfrm>
        </p:spPr>
      </p:pic>
    </p:spTree>
    <p:extLst>
      <p:ext uri="{BB962C8B-B14F-4D97-AF65-F5344CB8AC3E}">
        <p14:creationId xmlns:p14="http://schemas.microsoft.com/office/powerpoint/2010/main" val="21285187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宋体" panose="02010600030101010101" pitchFamily="2" charset="-122"/>
              </a:rPr>
              <a:t>Utopian Simplex Protocol (3)</a:t>
            </a:r>
            <a:endParaRPr lang="en-US" dirty="0"/>
          </a:p>
        </p:txBody>
      </p:sp>
      <p:sp>
        <p:nvSpPr>
          <p:cNvPr id="3" name="Text Placeholder 2"/>
          <p:cNvSpPr>
            <a:spLocks noGrp="1"/>
          </p:cNvSpPr>
          <p:nvPr>
            <p:ph type="body" idx="1"/>
          </p:nvPr>
        </p:nvSpPr>
        <p:spPr>
          <a:xfrm>
            <a:off x="451421" y="5862275"/>
            <a:ext cx="8229600" cy="414126"/>
          </a:xfrm>
        </p:spPr>
        <p:txBody>
          <a:bodyPr/>
          <a:lstStyle/>
          <a:p>
            <a:pPr algn="ctr"/>
            <a:r>
              <a:rPr lang="pt-BR" dirty="0"/>
              <a:t>A utopian simplex protocol </a:t>
            </a:r>
            <a:r>
              <a:rPr lang="en-US" altLang="en-US" dirty="0"/>
              <a:t>(end of code)</a:t>
            </a:r>
            <a:endParaRPr lang="en-US" dirty="0"/>
          </a:p>
        </p:txBody>
      </p:sp>
      <p:pic>
        <p:nvPicPr>
          <p:cNvPr id="5" name="Picture Placeholder 4" descr="Figure 3-12 A utopian simplex protocol.&#10;&#10;The first of three examples illustrating data transmission. In this case data flows in one direction only with no flow control or error correction. Slide 3 of 3.&#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16384" y="2223021"/>
            <a:ext cx="7499674" cy="2143813"/>
          </a:xfrm>
        </p:spPr>
      </p:pic>
    </p:spTree>
    <p:extLst>
      <p:ext uri="{BB962C8B-B14F-4D97-AF65-F5344CB8AC3E}">
        <p14:creationId xmlns:p14="http://schemas.microsoft.com/office/powerpoint/2010/main" val="151120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en-US" altLang="zh-CN" dirty="0">
                <a:ea typeface="宋体" panose="02010600030101010101" pitchFamily="2" charset="-122"/>
              </a:rPr>
              <a:t>Utopian Simplex Protocol (4)</a:t>
            </a:r>
            <a:endParaRPr lang="zh-CN" altLang="en-US" dirty="0">
              <a:ea typeface="宋体" panose="02010600030101010101" pitchFamily="2" charset="-122"/>
            </a:endParaRPr>
          </a:p>
        </p:txBody>
      </p:sp>
      <p:sp>
        <p:nvSpPr>
          <p:cNvPr id="13315" name="内容占位符 2"/>
          <p:cNvSpPr>
            <a:spLocks noGrp="1"/>
          </p:cNvSpPr>
          <p:nvPr>
            <p:ph idx="1"/>
          </p:nvPr>
        </p:nvSpPr>
        <p:spPr>
          <a:xfrm>
            <a:off x="914400" y="1611313"/>
            <a:ext cx="7789863" cy="4598987"/>
          </a:xfrm>
        </p:spPr>
        <p:txBody>
          <a:bodyPr/>
          <a:lstStyle/>
          <a:p>
            <a:endParaRPr lang="zh-CN" altLang="en-US">
              <a:ea typeface="宋体" panose="02010600030101010101" pitchFamily="2" charset="-122"/>
            </a:endParaRPr>
          </a:p>
        </p:txBody>
      </p:sp>
      <p:sp>
        <p:nvSpPr>
          <p:cNvPr id="13316"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3 The Data Link Layer</a:t>
            </a:r>
            <a:endParaRPr lang="en-US" altLang="zh-CN" sz="800" i="0"/>
          </a:p>
        </p:txBody>
      </p:sp>
      <p:pic>
        <p:nvPicPr>
          <p:cNvPr id="133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75" y="1249363"/>
            <a:ext cx="8040688"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065463"/>
            <a:ext cx="734060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8763" y="4451350"/>
            <a:ext cx="11382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8763" y="5146675"/>
            <a:ext cx="11382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4541838"/>
            <a:ext cx="350361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5113" y="5278438"/>
            <a:ext cx="35036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7638" y="4806950"/>
            <a:ext cx="113665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7638" y="5516563"/>
            <a:ext cx="113665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5805488"/>
            <a:ext cx="952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20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2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20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175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20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left)">
                                      <p:cBhvr>
                                        <p:cTn id="36" dur="20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066799"/>
          </a:xfrm>
        </p:spPr>
        <p:txBody>
          <a:bodyPr/>
          <a:lstStyle/>
          <a:p>
            <a:r>
              <a:rPr lang="en-US" altLang="zh-CN" dirty="0">
                <a:ea typeface="宋体" panose="02010600030101010101" pitchFamily="2" charset="-122"/>
              </a:rPr>
              <a:t>Stop-and-Wait – Error-free channel (1)</a:t>
            </a:r>
            <a:endParaRPr lang="en-US" dirty="0"/>
          </a:p>
        </p:txBody>
      </p:sp>
      <p:sp>
        <p:nvSpPr>
          <p:cNvPr id="3" name="Text Placeholder 2"/>
          <p:cNvSpPr>
            <a:spLocks noGrp="1"/>
          </p:cNvSpPr>
          <p:nvPr>
            <p:ph type="body" idx="1"/>
          </p:nvPr>
        </p:nvSpPr>
        <p:spPr>
          <a:xfrm>
            <a:off x="457200" y="5834140"/>
            <a:ext cx="8229600" cy="470396"/>
          </a:xfrm>
        </p:spPr>
        <p:txBody>
          <a:bodyPr/>
          <a:lstStyle/>
          <a:p>
            <a:pPr algn="ctr"/>
            <a:r>
              <a:rPr lang="en-US" dirty="0"/>
              <a:t>A simplex stop-and-wait protocol … continued on the next slide </a:t>
            </a:r>
          </a:p>
        </p:txBody>
      </p:sp>
      <p:pic>
        <p:nvPicPr>
          <p:cNvPr id="7" name="Picture Placeholder 6" descr="Figure 3-13 A simplex stop-and-wait protocol.&#10;&#10;The second of three examples illustrating data transmission. This case illustrates a protocol in which the sender sends one frame and then waits for an acknowledgement before proceeding, known as called stop-and-wait. Slide 1 of 3.&#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08623" y="3551390"/>
            <a:ext cx="7326754" cy="1490364"/>
          </a:xfrm>
        </p:spPr>
      </p:pic>
      <p:sp>
        <p:nvSpPr>
          <p:cNvPr id="4" name="矩形 3">
            <a:extLst>
              <a:ext uri="{FF2B5EF4-FFF2-40B4-BE49-F238E27FC236}">
                <a16:creationId xmlns:a16="http://schemas.microsoft.com/office/drawing/2014/main" id="{96E32EA0-4654-415D-B12C-E850DCAC5E5E}"/>
              </a:ext>
            </a:extLst>
          </p:cNvPr>
          <p:cNvSpPr/>
          <p:nvPr/>
        </p:nvSpPr>
        <p:spPr>
          <a:xfrm>
            <a:off x="745297" y="1435566"/>
            <a:ext cx="7233781" cy="1323439"/>
          </a:xfrm>
          <a:prstGeom prst="rect">
            <a:avLst/>
          </a:prstGeom>
        </p:spPr>
        <p:txBody>
          <a:bodyPr wrap="square">
            <a:spAutoFit/>
          </a:bodyPr>
          <a:lstStyle/>
          <a:p>
            <a:r>
              <a:rPr lang="en-US" altLang="zh-CN" sz="2000" dirty="0">
                <a:ea typeface="宋体" panose="02010600030101010101" pitchFamily="2" charset="-122"/>
              </a:rPr>
              <a:t>Protocol (p2) ensures sender can’t outpace receiver:</a:t>
            </a:r>
          </a:p>
          <a:p>
            <a:pPr marL="342900" lvl="1" indent="-342900">
              <a:buFont typeface="Arial" panose="020B0604020202020204" pitchFamily="34" charset="0"/>
              <a:buChar char="•"/>
            </a:pPr>
            <a:r>
              <a:rPr lang="en-US" altLang="zh-CN" sz="2000" dirty="0">
                <a:ea typeface="宋体" panose="02010600030101010101" pitchFamily="2" charset="-122"/>
              </a:rPr>
              <a:t>Receiver returns a dummy frame (</a:t>
            </a:r>
            <a:r>
              <a:rPr lang="en-US" altLang="zh-CN" sz="2000" dirty="0">
                <a:solidFill>
                  <a:srgbClr val="0000FF"/>
                </a:solidFill>
                <a:ea typeface="宋体" panose="02010600030101010101" pitchFamily="2" charset="-122"/>
              </a:rPr>
              <a:t>ack</a:t>
            </a:r>
            <a:r>
              <a:rPr lang="en-US" altLang="zh-CN" sz="2000" dirty="0">
                <a:ea typeface="宋体" panose="02010600030101010101" pitchFamily="2" charset="-122"/>
              </a:rPr>
              <a:t>) when ready</a:t>
            </a:r>
          </a:p>
          <a:p>
            <a:pPr marL="342900" lvl="1" indent="-342900">
              <a:buFont typeface="Arial" panose="020B0604020202020204" pitchFamily="34" charset="0"/>
              <a:buChar char="•"/>
            </a:pPr>
            <a:r>
              <a:rPr lang="en-US" altLang="zh-CN" sz="2000" dirty="0">
                <a:ea typeface="宋体" panose="02010600030101010101" pitchFamily="2" charset="-122"/>
              </a:rPr>
              <a:t>Only one frame out at a time – called </a:t>
            </a:r>
            <a:r>
              <a:rPr lang="en-US" altLang="zh-CN" sz="2000" u="sng" dirty="0">
                <a:solidFill>
                  <a:srgbClr val="0000FF"/>
                </a:solidFill>
                <a:ea typeface="宋体" panose="02010600030101010101" pitchFamily="2" charset="-122"/>
              </a:rPr>
              <a:t>stop-and-wait</a:t>
            </a:r>
            <a:endParaRPr lang="en-US" altLang="zh-CN" sz="2000" dirty="0">
              <a:solidFill>
                <a:srgbClr val="0000FF"/>
              </a:solidFill>
              <a:ea typeface="宋体" panose="02010600030101010101" pitchFamily="2" charset="-122"/>
            </a:endParaRPr>
          </a:p>
          <a:p>
            <a:pPr marL="342900" lvl="1" indent="-342900">
              <a:buFont typeface="Arial" panose="020B0604020202020204" pitchFamily="34" charset="0"/>
              <a:buChar char="•"/>
            </a:pPr>
            <a:r>
              <a:rPr lang="en-US" altLang="zh-CN" sz="2000" dirty="0">
                <a:ea typeface="宋体" panose="02010600030101010101" pitchFamily="2" charset="-122"/>
              </a:rPr>
              <a:t>We added flow control! </a:t>
            </a:r>
          </a:p>
        </p:txBody>
      </p:sp>
    </p:spTree>
    <p:extLst>
      <p:ext uri="{BB962C8B-B14F-4D97-AF65-F5344CB8AC3E}">
        <p14:creationId xmlns:p14="http://schemas.microsoft.com/office/powerpoint/2010/main" val="30497513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宋体" panose="02010600030101010101" pitchFamily="2" charset="-122"/>
              </a:rPr>
              <a:t>Stop-and-Wait – Error-free channel (2)</a:t>
            </a:r>
            <a:endParaRPr lang="en-US" dirty="0"/>
          </a:p>
        </p:txBody>
      </p:sp>
      <p:sp>
        <p:nvSpPr>
          <p:cNvPr id="3" name="Text Placeholder 2"/>
          <p:cNvSpPr>
            <a:spLocks noGrp="1"/>
          </p:cNvSpPr>
          <p:nvPr>
            <p:ph type="body" idx="1"/>
          </p:nvPr>
        </p:nvSpPr>
        <p:spPr>
          <a:xfrm>
            <a:off x="457200" y="5834140"/>
            <a:ext cx="8229600" cy="470396"/>
          </a:xfrm>
        </p:spPr>
        <p:txBody>
          <a:bodyPr/>
          <a:lstStyle/>
          <a:p>
            <a:pPr algn="ctr"/>
            <a:r>
              <a:rPr lang="en-US" dirty="0"/>
              <a:t>A simplex stop-and-wait protocol … continued on the next slide</a:t>
            </a:r>
          </a:p>
        </p:txBody>
      </p:sp>
      <p:pic>
        <p:nvPicPr>
          <p:cNvPr id="5" name="Picture Placeholder 4" descr="Figure 3-13 A simplex stop-and-wait protocol.&#10;The second of three examples illustrating data transmission. This case illustrates a protocol in which the sender sends one frame and then waits for an acknowledgement before proceeding, known as called stop-and-wait.  Slide 2 of 3."/>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54967" y="2327521"/>
            <a:ext cx="7434065" cy="2474497"/>
          </a:xfrm>
        </p:spPr>
      </p:pic>
      <p:sp>
        <p:nvSpPr>
          <p:cNvPr id="6" name="TextBox 13">
            <a:extLst>
              <a:ext uri="{FF2B5EF4-FFF2-40B4-BE49-F238E27FC236}">
                <a16:creationId xmlns:a16="http://schemas.microsoft.com/office/drawing/2014/main" id="{6E315327-EF1F-409D-B458-A07E310BDAC5}"/>
              </a:ext>
            </a:extLst>
          </p:cNvPr>
          <p:cNvSpPr txBox="1">
            <a:spLocks noChangeArrowheads="1"/>
          </p:cNvSpPr>
          <p:nvPr/>
        </p:nvSpPr>
        <p:spPr bwMode="auto">
          <a:xfrm>
            <a:off x="1277785" y="4906289"/>
            <a:ext cx="67138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dirty="0">
                <a:ea typeface="宋体" panose="02010600030101010101" pitchFamily="2" charset="-122"/>
              </a:rPr>
              <a:t>Sender waits to for ack after passing frame to physical layer.</a:t>
            </a:r>
          </a:p>
        </p:txBody>
      </p:sp>
    </p:spTree>
    <p:extLst>
      <p:ext uri="{BB962C8B-B14F-4D97-AF65-F5344CB8AC3E}">
        <p14:creationId xmlns:p14="http://schemas.microsoft.com/office/powerpoint/2010/main" val="3723484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Link Layer Design Issues (2 of 2)</a:t>
            </a:r>
          </a:p>
        </p:txBody>
      </p:sp>
      <p:sp>
        <p:nvSpPr>
          <p:cNvPr id="5" name="Text Placeholder 4"/>
          <p:cNvSpPr>
            <a:spLocks noGrp="1"/>
          </p:cNvSpPr>
          <p:nvPr>
            <p:ph type="body" idx="1"/>
          </p:nvPr>
        </p:nvSpPr>
        <p:spPr>
          <a:xfrm>
            <a:off x="457200" y="4892829"/>
            <a:ext cx="8229600" cy="582938"/>
          </a:xfrm>
        </p:spPr>
        <p:txBody>
          <a:bodyPr/>
          <a:lstStyle/>
          <a:p>
            <a:pPr algn="ctr"/>
            <a:r>
              <a:rPr lang="en-US" altLang="en-US" dirty="0"/>
              <a:t>Relationship between packets and frames</a:t>
            </a:r>
          </a:p>
        </p:txBody>
      </p:sp>
      <p:pic>
        <p:nvPicPr>
          <p:cNvPr id="4" name="Picture Placeholder 3" descr="Figure 3-1. Relationship between packets and frame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212111" y="2580395"/>
            <a:ext cx="6953693" cy="2323887"/>
          </a:xfrm>
        </p:spPr>
      </p:pic>
      <p:sp>
        <p:nvSpPr>
          <p:cNvPr id="3" name="矩形 2">
            <a:extLst>
              <a:ext uri="{FF2B5EF4-FFF2-40B4-BE49-F238E27FC236}">
                <a16:creationId xmlns:a16="http://schemas.microsoft.com/office/drawing/2014/main" id="{58EAE803-5488-4025-9594-F45C3C93ABFE}"/>
              </a:ext>
            </a:extLst>
          </p:cNvPr>
          <p:cNvSpPr/>
          <p:nvPr/>
        </p:nvSpPr>
        <p:spPr>
          <a:xfrm>
            <a:off x="744277" y="1430065"/>
            <a:ext cx="7889359" cy="1015663"/>
          </a:xfrm>
          <a:prstGeom prst="rect">
            <a:avLst/>
          </a:prstGeom>
        </p:spPr>
        <p:txBody>
          <a:bodyPr wrap="square">
            <a:spAutoFit/>
          </a:bodyPr>
          <a:lstStyle/>
          <a:p>
            <a:r>
              <a:rPr lang="en-US" altLang="zh-CN" sz="2000" dirty="0">
                <a:ea typeface="宋体" panose="02010600030101010101" pitchFamily="2" charset="-122"/>
              </a:rPr>
              <a:t>Link layer accepts </a:t>
            </a:r>
            <a:r>
              <a:rPr lang="en-US" altLang="zh-CN" sz="2000" u="sng" dirty="0">
                <a:ea typeface="宋体" panose="02010600030101010101" pitchFamily="2" charset="-122"/>
              </a:rPr>
              <a:t>packets</a:t>
            </a:r>
            <a:r>
              <a:rPr lang="en-US" altLang="zh-CN" sz="2000" dirty="0">
                <a:ea typeface="宋体" panose="02010600030101010101" pitchFamily="2" charset="-122"/>
              </a:rPr>
              <a:t> from the network layer, and encapsulates them into </a:t>
            </a:r>
            <a:r>
              <a:rPr lang="en-US" altLang="zh-CN" sz="2000" u="sng" dirty="0">
                <a:ea typeface="宋体" panose="02010600030101010101" pitchFamily="2" charset="-122"/>
              </a:rPr>
              <a:t>frames</a:t>
            </a:r>
            <a:r>
              <a:rPr lang="en-US" altLang="zh-CN" sz="2000" dirty="0">
                <a:ea typeface="宋体" panose="02010600030101010101" pitchFamily="2" charset="-122"/>
              </a:rPr>
              <a:t> that it sends using the physical layer; </a:t>
            </a:r>
          </a:p>
          <a:p>
            <a:r>
              <a:rPr lang="en-US" altLang="zh-CN" sz="2000" dirty="0">
                <a:ea typeface="宋体" panose="02010600030101010101" pitchFamily="2" charset="-122"/>
              </a:rPr>
              <a:t>reception is the opposite process</a:t>
            </a:r>
          </a:p>
        </p:txBody>
      </p:sp>
      <p:sp>
        <p:nvSpPr>
          <p:cNvPr id="6" name="矩形 1">
            <a:extLst>
              <a:ext uri="{FF2B5EF4-FFF2-40B4-BE49-F238E27FC236}">
                <a16:creationId xmlns:a16="http://schemas.microsoft.com/office/drawing/2014/main" id="{93440CAA-11E6-41DB-AC4D-EB1365532F89}"/>
              </a:ext>
            </a:extLst>
          </p:cNvPr>
          <p:cNvSpPr>
            <a:spLocks noChangeArrowheads="1"/>
          </p:cNvSpPr>
          <p:nvPr/>
        </p:nvSpPr>
        <p:spPr bwMode="auto">
          <a:xfrm>
            <a:off x="744277" y="5420279"/>
            <a:ext cx="764824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800" dirty="0">
                <a:solidFill>
                  <a:srgbClr val="0000FF"/>
                </a:solidFill>
                <a:ea typeface="宋体" panose="02010600030101010101" pitchFamily="2" charset="-122"/>
              </a:rPr>
              <a:t>Reason for encapsulation and </a:t>
            </a:r>
            <a:r>
              <a:rPr lang="en-US" altLang="zh-CN" sz="1800" dirty="0" err="1">
                <a:solidFill>
                  <a:srgbClr val="0000FF"/>
                </a:solidFill>
                <a:ea typeface="宋体" panose="02010600030101010101" pitchFamily="2" charset="-122"/>
              </a:rPr>
              <a:t>decapsulation</a:t>
            </a:r>
            <a:r>
              <a:rPr lang="en-US" altLang="zh-CN" sz="1800" dirty="0">
                <a:solidFill>
                  <a:srgbClr val="0000FF"/>
                </a:solidFill>
                <a:ea typeface="宋体" panose="02010600030101010101" pitchFamily="2" charset="-122"/>
              </a:rPr>
              <a:t>:</a:t>
            </a:r>
          </a:p>
          <a:p>
            <a:r>
              <a:rPr lang="en-US" altLang="zh-CN" sz="1800" dirty="0">
                <a:solidFill>
                  <a:srgbClr val="0000FF"/>
                </a:solidFill>
                <a:ea typeface="宋体" panose="02010600030101010101" pitchFamily="2" charset="-122"/>
              </a:rPr>
              <a:t>- the link-layer addresses are normally different</a:t>
            </a:r>
          </a:p>
          <a:p>
            <a:r>
              <a:rPr lang="en-US" altLang="zh-CN" sz="1800" dirty="0">
                <a:solidFill>
                  <a:srgbClr val="0000FF"/>
                </a:solidFill>
                <a:ea typeface="宋体" panose="02010600030101010101" pitchFamily="2" charset="-122"/>
              </a:rPr>
              <a:t>- each link may be using a different protocol with a different frame format.</a:t>
            </a:r>
          </a:p>
        </p:txBody>
      </p:sp>
    </p:spTree>
    <p:extLst>
      <p:ext uri="{BB962C8B-B14F-4D97-AF65-F5344CB8AC3E}">
        <p14:creationId xmlns:p14="http://schemas.microsoft.com/office/powerpoint/2010/main" val="25768373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宋体" panose="02010600030101010101" pitchFamily="2" charset="-122"/>
              </a:rPr>
              <a:t>Stop-and-Wait – Error-free channel (3)</a:t>
            </a:r>
            <a:endParaRPr lang="en-US" dirty="0"/>
          </a:p>
        </p:txBody>
      </p:sp>
      <p:sp>
        <p:nvSpPr>
          <p:cNvPr id="3" name="Text Placeholder 2"/>
          <p:cNvSpPr>
            <a:spLocks noGrp="1"/>
          </p:cNvSpPr>
          <p:nvPr>
            <p:ph type="body" idx="1"/>
          </p:nvPr>
        </p:nvSpPr>
        <p:spPr>
          <a:xfrm>
            <a:off x="457200" y="5834140"/>
            <a:ext cx="8229600" cy="470396"/>
          </a:xfrm>
        </p:spPr>
        <p:txBody>
          <a:bodyPr/>
          <a:lstStyle/>
          <a:p>
            <a:pPr algn="ctr"/>
            <a:r>
              <a:rPr lang="en-US" dirty="0"/>
              <a:t>A simplex stop-and-wait protocol </a:t>
            </a:r>
            <a:r>
              <a:rPr lang="en-US"/>
              <a:t>(end of code)</a:t>
            </a:r>
            <a:endParaRPr lang="en-US" dirty="0"/>
          </a:p>
        </p:txBody>
      </p:sp>
      <p:pic>
        <p:nvPicPr>
          <p:cNvPr id="5" name="Picture Placeholder 4" descr="Figure 3-13 A simplex stop-and-wait protocol.&#10;&#10;The second of three examples illustrating data transmission. This case illustrates a protocol in which the sender sends one frame and then waits for an acknowledgement before proceeding, known as called stop-and-wait. Slide 3 of 3.&#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24001" y="2157219"/>
            <a:ext cx="8095997" cy="2264883"/>
          </a:xfrm>
        </p:spPr>
      </p:pic>
      <p:sp>
        <p:nvSpPr>
          <p:cNvPr id="6" name="TextBox 14">
            <a:extLst>
              <a:ext uri="{FF2B5EF4-FFF2-40B4-BE49-F238E27FC236}">
                <a16:creationId xmlns:a16="http://schemas.microsoft.com/office/drawing/2014/main" id="{5A6683A0-7646-4D48-8C3C-60C77C2353BC}"/>
              </a:ext>
            </a:extLst>
          </p:cNvPr>
          <p:cNvSpPr txBox="1">
            <a:spLocks noChangeArrowheads="1"/>
          </p:cNvSpPr>
          <p:nvPr/>
        </p:nvSpPr>
        <p:spPr bwMode="auto">
          <a:xfrm>
            <a:off x="1420530" y="4805064"/>
            <a:ext cx="61451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dirty="0">
                <a:ea typeface="宋体" panose="02010600030101010101" pitchFamily="2" charset="-122"/>
              </a:rPr>
              <a:t>Receiver sends ack after passing frame to network layer.</a:t>
            </a:r>
          </a:p>
        </p:txBody>
      </p:sp>
    </p:spTree>
    <p:extLst>
      <p:ext uri="{BB962C8B-B14F-4D97-AF65-F5344CB8AC3E}">
        <p14:creationId xmlns:p14="http://schemas.microsoft.com/office/powerpoint/2010/main" val="9434394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宋体" panose="02010600030101010101" pitchFamily="2" charset="-122"/>
              </a:rPr>
              <a:t>Stop-and-Wait – Noisy channel (1)</a:t>
            </a:r>
            <a:endParaRPr lang="en-US" dirty="0"/>
          </a:p>
        </p:txBody>
      </p:sp>
      <p:sp>
        <p:nvSpPr>
          <p:cNvPr id="3" name="Text Placeholder 2"/>
          <p:cNvSpPr>
            <a:spLocks noGrp="1"/>
          </p:cNvSpPr>
          <p:nvPr>
            <p:ph type="body" idx="1"/>
          </p:nvPr>
        </p:nvSpPr>
        <p:spPr>
          <a:xfrm>
            <a:off x="457200" y="5830187"/>
            <a:ext cx="8229600" cy="520772"/>
          </a:xfrm>
        </p:spPr>
        <p:txBody>
          <a:bodyPr/>
          <a:lstStyle/>
          <a:p>
            <a:pPr algn="ctr"/>
            <a:r>
              <a:rPr lang="en-US" dirty="0"/>
              <a:t>A positive acknowledgement with retransmission protocol … continued on the next slide</a:t>
            </a:r>
          </a:p>
        </p:txBody>
      </p:sp>
      <p:pic>
        <p:nvPicPr>
          <p:cNvPr id="5" name="Picture Placeholder 4" descr="Figure 3-14 A positive acknowledgement with retransmission protocol.&#10;&#10;The third of three examples illustrating data transmission. In this case, a technique known as piggybacking is used where we temporarily delay outgoing acknowledgements so that they can be hooked onto the next outgoing data frame. Slide 1 of 3.&#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89474" y="4892031"/>
            <a:ext cx="7339584" cy="826008"/>
          </a:xfrm>
        </p:spPr>
      </p:pic>
      <p:sp>
        <p:nvSpPr>
          <p:cNvPr id="4" name="矩形 3">
            <a:extLst>
              <a:ext uri="{FF2B5EF4-FFF2-40B4-BE49-F238E27FC236}">
                <a16:creationId xmlns:a16="http://schemas.microsoft.com/office/drawing/2014/main" id="{1B6C087D-3253-4CA9-9E07-29D981A0E0FE}"/>
              </a:ext>
            </a:extLst>
          </p:cNvPr>
          <p:cNvSpPr/>
          <p:nvPr/>
        </p:nvSpPr>
        <p:spPr>
          <a:xfrm>
            <a:off x="670141" y="1309160"/>
            <a:ext cx="8016659" cy="3170099"/>
          </a:xfrm>
          <a:prstGeom prst="rect">
            <a:avLst/>
          </a:prstGeom>
        </p:spPr>
        <p:txBody>
          <a:bodyPr wrap="square">
            <a:spAutoFit/>
          </a:bodyPr>
          <a:lstStyle/>
          <a:p>
            <a:r>
              <a:rPr lang="en-US" altLang="zh-CN" sz="2000" u="sng" dirty="0">
                <a:ea typeface="宋体" panose="02010600030101010101" pitchFamily="2" charset="-122"/>
              </a:rPr>
              <a:t>ARQ</a:t>
            </a:r>
            <a:r>
              <a:rPr lang="en-US" altLang="zh-CN" sz="2000" dirty="0">
                <a:ea typeface="宋体" panose="02010600030101010101" pitchFamily="2" charset="-122"/>
              </a:rPr>
              <a:t> (</a:t>
            </a:r>
            <a:r>
              <a:rPr lang="en-US" altLang="zh-CN" sz="2000" dirty="0">
                <a:solidFill>
                  <a:srgbClr val="0000FF"/>
                </a:solidFill>
                <a:ea typeface="宋体" panose="02010600030101010101" pitchFamily="2" charset="-122"/>
              </a:rPr>
              <a:t>Automatic Repeat </a:t>
            </a:r>
            <a:r>
              <a:rPr lang="en-US" altLang="zh-CN" sz="2000" dirty="0" err="1">
                <a:solidFill>
                  <a:srgbClr val="0000FF"/>
                </a:solidFill>
                <a:ea typeface="宋体" panose="02010600030101010101" pitchFamily="2" charset="-122"/>
              </a:rPr>
              <a:t>reQuest</a:t>
            </a:r>
            <a:r>
              <a:rPr lang="en-US" altLang="zh-CN" sz="2000" dirty="0">
                <a:ea typeface="宋体" panose="02010600030101010101" pitchFamily="2" charset="-122"/>
              </a:rPr>
              <a:t>) adds error control</a:t>
            </a:r>
          </a:p>
          <a:p>
            <a:pPr marL="342900" lvl="1" indent="-342900">
              <a:buFont typeface="Arial" panose="020B0604020202020204" pitchFamily="34" charset="0"/>
              <a:buChar char="•"/>
            </a:pPr>
            <a:r>
              <a:rPr lang="en-US" altLang="zh-CN" sz="2000" dirty="0">
                <a:ea typeface="宋体" panose="02010600030101010101" pitchFamily="2" charset="-122"/>
              </a:rPr>
              <a:t>ARQ is also called PAR (Positive Acknowledgement with Retransmission)</a:t>
            </a:r>
          </a:p>
          <a:p>
            <a:pPr marL="342900" lvl="1" indent="-342900">
              <a:buFont typeface="Arial" panose="020B0604020202020204" pitchFamily="34" charset="0"/>
              <a:buChar char="•"/>
            </a:pPr>
            <a:r>
              <a:rPr lang="en-US" altLang="zh-CN" sz="2000" dirty="0">
                <a:ea typeface="宋体" panose="02010600030101010101" pitchFamily="2" charset="-122"/>
              </a:rPr>
              <a:t>Receiver </a:t>
            </a:r>
            <a:r>
              <a:rPr lang="en-US" altLang="zh-CN" sz="2000" dirty="0">
                <a:solidFill>
                  <a:srgbClr val="0000FF"/>
                </a:solidFill>
                <a:ea typeface="宋体" panose="02010600030101010101" pitchFamily="2" charset="-122"/>
              </a:rPr>
              <a:t>acks </a:t>
            </a:r>
            <a:r>
              <a:rPr lang="en-US" altLang="zh-CN" sz="2000" dirty="0">
                <a:ea typeface="宋体" panose="02010600030101010101" pitchFamily="2" charset="-122"/>
              </a:rPr>
              <a:t>frames that are correctly delivered</a:t>
            </a:r>
          </a:p>
          <a:p>
            <a:pPr marL="342900" lvl="1" indent="-342900">
              <a:buFont typeface="Arial" panose="020B0604020202020204" pitchFamily="34" charset="0"/>
              <a:buChar char="•"/>
            </a:pPr>
            <a:r>
              <a:rPr lang="en-US" altLang="zh-CN" sz="2000" dirty="0">
                <a:ea typeface="宋体" panose="02010600030101010101" pitchFamily="2" charset="-122"/>
              </a:rPr>
              <a:t>Sender sets </a:t>
            </a:r>
            <a:r>
              <a:rPr lang="en-US" altLang="zh-CN" sz="2000" dirty="0">
                <a:solidFill>
                  <a:srgbClr val="0000FF"/>
                </a:solidFill>
                <a:ea typeface="宋体" panose="02010600030101010101" pitchFamily="2" charset="-122"/>
              </a:rPr>
              <a:t>timer</a:t>
            </a:r>
            <a:r>
              <a:rPr lang="en-US" altLang="zh-CN" sz="2000" dirty="0">
                <a:ea typeface="宋体" panose="02010600030101010101" pitchFamily="2" charset="-122"/>
              </a:rPr>
              <a:t> and </a:t>
            </a:r>
            <a:r>
              <a:rPr lang="en-US" altLang="zh-CN" sz="2000" dirty="0">
                <a:solidFill>
                  <a:srgbClr val="0000FF"/>
                </a:solidFill>
                <a:ea typeface="宋体" panose="02010600030101010101" pitchFamily="2" charset="-122"/>
              </a:rPr>
              <a:t>resends</a:t>
            </a:r>
            <a:r>
              <a:rPr lang="en-US" altLang="zh-CN" sz="2000" dirty="0">
                <a:ea typeface="宋体" panose="02010600030101010101" pitchFamily="2" charset="-122"/>
              </a:rPr>
              <a:t> frame if no ack)</a:t>
            </a:r>
          </a:p>
          <a:p>
            <a:pPr lvl="4"/>
            <a:endParaRPr lang="en-US" altLang="zh-CN" sz="2000" dirty="0">
              <a:ea typeface="宋体" panose="02010600030101010101" pitchFamily="2" charset="-122"/>
            </a:endParaRPr>
          </a:p>
          <a:p>
            <a:r>
              <a:rPr lang="en-US" altLang="zh-CN" sz="2000" dirty="0">
                <a:ea typeface="宋体" panose="02010600030101010101" pitchFamily="2" charset="-122"/>
              </a:rPr>
              <a:t>For correctness, </a:t>
            </a:r>
            <a:r>
              <a:rPr lang="en-US" altLang="zh-CN" sz="2000" b="1" dirty="0">
                <a:solidFill>
                  <a:srgbClr val="0000FF"/>
                </a:solidFill>
                <a:ea typeface="宋体" panose="02010600030101010101" pitchFamily="2" charset="-122"/>
              </a:rPr>
              <a:t>frames and acks must be numbered</a:t>
            </a:r>
          </a:p>
          <a:p>
            <a:pPr marL="342900" lvl="1" indent="-342900">
              <a:buFont typeface="Arial" panose="020B0604020202020204" pitchFamily="34" charset="0"/>
              <a:buChar char="•"/>
            </a:pPr>
            <a:r>
              <a:rPr lang="en-US" altLang="zh-CN" sz="2000" dirty="0">
                <a:ea typeface="宋体" panose="02010600030101010101" pitchFamily="2" charset="-122"/>
              </a:rPr>
              <a:t>Else receiver can’t tell retransmission (due to lost ack or early timer) from new frame</a:t>
            </a:r>
          </a:p>
          <a:p>
            <a:pPr marL="342900" lvl="1" indent="-342900">
              <a:buFont typeface="Arial" panose="020B0604020202020204" pitchFamily="34" charset="0"/>
              <a:buChar char="•"/>
            </a:pPr>
            <a:r>
              <a:rPr lang="en-US" altLang="zh-CN" sz="2000" dirty="0">
                <a:ea typeface="宋体" panose="02010600030101010101" pitchFamily="2" charset="-122"/>
              </a:rPr>
              <a:t>For stop-and-wait, 2 numbers (1 bit) are sufficient</a:t>
            </a:r>
          </a:p>
        </p:txBody>
      </p:sp>
    </p:spTree>
    <p:extLst>
      <p:ext uri="{BB962C8B-B14F-4D97-AF65-F5344CB8AC3E}">
        <p14:creationId xmlns:p14="http://schemas.microsoft.com/office/powerpoint/2010/main" val="28648670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宋体" panose="02010600030101010101" pitchFamily="2" charset="-122"/>
              </a:rPr>
              <a:t>Stop-and-Wait – Noisy channel (2)</a:t>
            </a:r>
            <a:endParaRPr lang="en-US" dirty="0"/>
          </a:p>
        </p:txBody>
      </p:sp>
      <p:sp>
        <p:nvSpPr>
          <p:cNvPr id="3" name="Text Placeholder 2"/>
          <p:cNvSpPr>
            <a:spLocks noGrp="1"/>
          </p:cNvSpPr>
          <p:nvPr>
            <p:ph type="body" idx="1"/>
          </p:nvPr>
        </p:nvSpPr>
        <p:spPr>
          <a:xfrm>
            <a:off x="457200" y="5830187"/>
            <a:ext cx="8229600" cy="520772"/>
          </a:xfrm>
        </p:spPr>
        <p:txBody>
          <a:bodyPr/>
          <a:lstStyle/>
          <a:p>
            <a:pPr algn="ctr"/>
            <a:r>
              <a:rPr lang="en-US" dirty="0"/>
              <a:t>A positive acknowledgement with retransmission protocol … continued on the next slide</a:t>
            </a:r>
          </a:p>
        </p:txBody>
      </p:sp>
      <p:pic>
        <p:nvPicPr>
          <p:cNvPr id="5" name="Picture Placeholder 4" descr="Figure 3-14 A positive acknowledgement with retransmission protocol.&#10;&#10;The third of three examples illustrating data transmission. In this case, a technique known as piggybacking is used where we temporarily delay outgoing acknowledgements so that they can be hooked onto the next outgoing data frame. Slide 2 of 3."/>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02208" y="1586165"/>
            <a:ext cx="7339584" cy="3953256"/>
          </a:xfrm>
        </p:spPr>
      </p:pic>
      <p:sp>
        <p:nvSpPr>
          <p:cNvPr id="4" name="矩形 3">
            <a:extLst>
              <a:ext uri="{FF2B5EF4-FFF2-40B4-BE49-F238E27FC236}">
                <a16:creationId xmlns:a16="http://schemas.microsoft.com/office/drawing/2014/main" id="{011F9614-5AD3-42D0-BB22-60F838A5FD37}"/>
              </a:ext>
            </a:extLst>
          </p:cNvPr>
          <p:cNvSpPr/>
          <p:nvPr/>
        </p:nvSpPr>
        <p:spPr>
          <a:xfrm>
            <a:off x="1841326" y="5062367"/>
            <a:ext cx="6739003" cy="923330"/>
          </a:xfrm>
          <a:prstGeom prst="rect">
            <a:avLst/>
          </a:prstGeom>
        </p:spPr>
        <p:txBody>
          <a:bodyPr wrap="square">
            <a:spAutoFit/>
          </a:bodyPr>
          <a:lstStyle/>
          <a:p>
            <a:r>
              <a:rPr lang="en-US" altLang="zh-CN" sz="1800" dirty="0">
                <a:solidFill>
                  <a:srgbClr val="0000FF"/>
                </a:solidFill>
                <a:ea typeface="宋体" panose="02010600030101010101" pitchFamily="2" charset="-122"/>
              </a:rPr>
              <a:t>This is essentially what 802.11 does – stop-and-wait to handle wireless errors. 802.11 uses a larger sequence number (12 bits) and gives up after a limited number of retransmissions (retries). </a:t>
            </a:r>
          </a:p>
        </p:txBody>
      </p:sp>
    </p:spTree>
    <p:extLst>
      <p:ext uri="{BB962C8B-B14F-4D97-AF65-F5344CB8AC3E}">
        <p14:creationId xmlns:p14="http://schemas.microsoft.com/office/powerpoint/2010/main" val="16376086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宋体" panose="02010600030101010101" pitchFamily="2" charset="-122"/>
              </a:rPr>
              <a:t>Stop-and-Wait – Noisy channel (3)</a:t>
            </a:r>
            <a:endParaRPr lang="en-US" dirty="0"/>
          </a:p>
        </p:txBody>
      </p:sp>
      <p:sp>
        <p:nvSpPr>
          <p:cNvPr id="3" name="Text Placeholder 2"/>
          <p:cNvSpPr>
            <a:spLocks noGrp="1"/>
          </p:cNvSpPr>
          <p:nvPr>
            <p:ph type="body" idx="1"/>
          </p:nvPr>
        </p:nvSpPr>
        <p:spPr>
          <a:xfrm>
            <a:off x="457200" y="5830187"/>
            <a:ext cx="8229600" cy="520772"/>
          </a:xfrm>
        </p:spPr>
        <p:txBody>
          <a:bodyPr/>
          <a:lstStyle/>
          <a:p>
            <a:pPr algn="ctr"/>
            <a:r>
              <a:rPr lang="en-US" dirty="0"/>
              <a:t>A positive acknowledgement with retransmission protocol </a:t>
            </a:r>
            <a:r>
              <a:rPr lang="en-US" altLang="en-US" dirty="0"/>
              <a:t>(end of code)</a:t>
            </a:r>
            <a:endParaRPr lang="en-US" dirty="0"/>
          </a:p>
        </p:txBody>
      </p:sp>
      <p:pic>
        <p:nvPicPr>
          <p:cNvPr id="5" name="Picture Placeholder 4" descr="Figure 3-14 A positive acknowledgement with retransmission protocol.&#10;&#10;The third of three examples illustrating data transmission. In this case, a technique known as piggybacking is used where we temporarily delay outgoing acknowledgements so that they can be hooked onto the next outgoing data frame. Slide 3 of 3."/>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02208" y="1765997"/>
            <a:ext cx="7339584" cy="3593592"/>
          </a:xfrm>
        </p:spPr>
      </p:pic>
    </p:spTree>
    <p:extLst>
      <p:ext uri="{BB962C8B-B14F-4D97-AF65-F5344CB8AC3E}">
        <p14:creationId xmlns:p14="http://schemas.microsoft.com/office/powerpoint/2010/main" val="31315174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en-US" altLang="zh-CN" dirty="0">
                <a:ea typeface="宋体" panose="02010600030101010101" pitchFamily="2" charset="-122"/>
              </a:rPr>
              <a:t>Stop-and-Wait – Noisy channel (4)</a:t>
            </a:r>
            <a:endParaRPr lang="zh-CN" altLang="en-US" dirty="0">
              <a:ea typeface="宋体" panose="02010600030101010101" pitchFamily="2" charset="-122"/>
            </a:endParaRPr>
          </a:p>
        </p:txBody>
      </p:sp>
      <p:sp>
        <p:nvSpPr>
          <p:cNvPr id="19459" name="内容占位符 2"/>
          <p:cNvSpPr>
            <a:spLocks noGrp="1"/>
          </p:cNvSpPr>
          <p:nvPr>
            <p:ph idx="1"/>
          </p:nvPr>
        </p:nvSpPr>
        <p:spPr>
          <a:xfrm>
            <a:off x="914400" y="1611313"/>
            <a:ext cx="7789863" cy="4598987"/>
          </a:xfrm>
        </p:spPr>
        <p:txBody>
          <a:bodyPr/>
          <a:lstStyle/>
          <a:p>
            <a:endParaRPr lang="zh-CN" altLang="en-US" dirty="0">
              <a:ea typeface="宋体" panose="02010600030101010101" pitchFamily="2" charset="-122"/>
            </a:endParaRPr>
          </a:p>
        </p:txBody>
      </p:sp>
      <p:pic>
        <p:nvPicPr>
          <p:cNvPr id="1946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554288"/>
            <a:ext cx="8231188" cy="186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D355611F-24E3-438A-8C7F-535E50F06161}"/>
              </a:ext>
            </a:extLst>
          </p:cNvPr>
          <p:cNvSpPr/>
          <p:nvPr/>
        </p:nvSpPr>
        <p:spPr>
          <a:xfrm>
            <a:off x="816660" y="4646522"/>
            <a:ext cx="7510679" cy="1323439"/>
          </a:xfrm>
          <a:prstGeom prst="rect">
            <a:avLst/>
          </a:prstGeom>
        </p:spPr>
        <p:txBody>
          <a:bodyPr wrap="square">
            <a:spAutoFit/>
          </a:bodyPr>
          <a:lstStyle/>
          <a:p>
            <a:pPr marL="285750" indent="-285750">
              <a:buFont typeface="Arial" panose="020B0604020202020204" pitchFamily="34" charset="0"/>
              <a:buChar char="•"/>
            </a:pPr>
            <a:r>
              <a:rPr lang="zh-CN" altLang="en-US" sz="2000" dirty="0"/>
              <a:t>Sender sends frame with CRC, and sets timer,</a:t>
            </a:r>
          </a:p>
          <a:p>
            <a:pPr marL="285750" indent="-285750">
              <a:buFont typeface="Arial" panose="020B0604020202020204" pitchFamily="34" charset="0"/>
              <a:buChar char="•"/>
            </a:pPr>
            <a:r>
              <a:rPr lang="zh-CN" altLang="en-US" sz="2000" dirty="0"/>
              <a:t>Receiver verifies CRC value and sends ACK,</a:t>
            </a:r>
          </a:p>
          <a:p>
            <a:pPr marL="285750" indent="-285750">
              <a:buFont typeface="Arial" panose="020B0604020202020204" pitchFamily="34" charset="0"/>
              <a:buChar char="•"/>
            </a:pPr>
            <a:r>
              <a:rPr lang="zh-CN" altLang="en-US" sz="2000" dirty="0"/>
              <a:t>Sender sends a new frame when receives an ACK, sends old frame when timeout.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en-US" altLang="zh-CN" dirty="0">
                <a:ea typeface="宋体" panose="02010600030101010101" pitchFamily="2" charset="-122"/>
              </a:rPr>
              <a:t>Stop-and-Wait – Noisy channel (5)</a:t>
            </a:r>
            <a:endParaRPr lang="zh-CN" altLang="en-US" dirty="0">
              <a:ea typeface="宋体" panose="02010600030101010101" pitchFamily="2" charset="-122"/>
            </a:endParaRPr>
          </a:p>
        </p:txBody>
      </p:sp>
      <p:sp>
        <p:nvSpPr>
          <p:cNvPr id="20483" name="内容占位符 2"/>
          <p:cNvSpPr>
            <a:spLocks noGrp="1"/>
          </p:cNvSpPr>
          <p:nvPr>
            <p:ph idx="1"/>
          </p:nvPr>
        </p:nvSpPr>
        <p:spPr>
          <a:xfrm>
            <a:off x="914400" y="1611313"/>
            <a:ext cx="7789863" cy="4598987"/>
          </a:xfrm>
        </p:spPr>
        <p:txBody>
          <a:bodyPr/>
          <a:lstStyle/>
          <a:p>
            <a:endParaRPr lang="zh-CN" altLang="en-US">
              <a:ea typeface="宋体" panose="02010600030101010101" pitchFamily="2" charset="-122"/>
            </a:endParaRPr>
          </a:p>
        </p:txBody>
      </p:sp>
      <p:pic>
        <p:nvPicPr>
          <p:cNvPr id="204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974" y="1297095"/>
            <a:ext cx="4427537" cy="480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75" y="1524000"/>
            <a:ext cx="2063750"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963" y="3690938"/>
            <a:ext cx="2060575"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a:spLocks noChangeArrowheads="1"/>
          </p:cNvSpPr>
          <p:nvPr/>
        </p:nvSpPr>
        <p:spPr bwMode="auto">
          <a:xfrm>
            <a:off x="7143750" y="2266841"/>
            <a:ext cx="19097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600" b="1" dirty="0">
                <a:solidFill>
                  <a:srgbClr val="0000FF"/>
                </a:solidFill>
                <a:latin typeface="Calibri" panose="020F0502020204030204" charset="0"/>
                <a:ea typeface="宋体" panose="02010600030101010101" pitchFamily="2" charset="-122"/>
                <a:cs typeface="Calibri" panose="020F0502020204030204" charset="0"/>
              </a:rPr>
              <a:t>The 1</a:t>
            </a:r>
            <a:r>
              <a:rPr lang="en-US" altLang="zh-CN" sz="1600" b="1" baseline="30000" dirty="0">
                <a:solidFill>
                  <a:srgbClr val="0000FF"/>
                </a:solidFill>
                <a:latin typeface="Calibri" panose="020F0502020204030204" charset="0"/>
                <a:ea typeface="宋体" panose="02010600030101010101" pitchFamily="2" charset="-122"/>
                <a:cs typeface="Calibri" panose="020F0502020204030204" charset="0"/>
              </a:rPr>
              <a:t>st</a:t>
            </a:r>
            <a:r>
              <a:rPr lang="en-US" altLang="zh-CN" sz="1600" b="1" dirty="0">
                <a:solidFill>
                  <a:srgbClr val="0000FF"/>
                </a:solidFill>
                <a:latin typeface="Calibri" panose="020F0502020204030204" charset="0"/>
                <a:ea typeface="宋体" panose="02010600030101010101" pitchFamily="2" charset="-122"/>
                <a:cs typeface="Calibri" panose="020F0502020204030204" charset="0"/>
              </a:rPr>
              <a:t> frame is sent and acknowledged.</a:t>
            </a:r>
            <a:endParaRPr lang="zh-CN" altLang="en-US" sz="1600" b="1" dirty="0">
              <a:solidFill>
                <a:srgbClr val="0000FF"/>
              </a:solidFill>
              <a:ea typeface="宋体" panose="02010600030101010101" pitchFamily="2" charset="-122"/>
              <a:cs typeface="Calibri" panose="020F0502020204030204" charset="0"/>
            </a:endParaRPr>
          </a:p>
        </p:txBody>
      </p:sp>
      <p:sp>
        <p:nvSpPr>
          <p:cNvPr id="9" name="矩形 8"/>
          <p:cNvSpPr>
            <a:spLocks noChangeArrowheads="1"/>
          </p:cNvSpPr>
          <p:nvPr/>
        </p:nvSpPr>
        <p:spPr bwMode="auto">
          <a:xfrm>
            <a:off x="7126287" y="3174151"/>
            <a:ext cx="20177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600" b="1" dirty="0">
                <a:solidFill>
                  <a:srgbClr val="0000FF"/>
                </a:solidFill>
                <a:latin typeface="Calibri" panose="020F0502020204030204" charset="0"/>
                <a:ea typeface="宋体" panose="02010600030101010101" pitchFamily="2" charset="-122"/>
                <a:cs typeface="Calibri" panose="020F0502020204030204" charset="0"/>
              </a:rPr>
              <a:t>The 2</a:t>
            </a:r>
            <a:r>
              <a:rPr lang="en-US" altLang="zh-CN" sz="1600" b="1" baseline="30000" dirty="0">
                <a:solidFill>
                  <a:srgbClr val="0000FF"/>
                </a:solidFill>
                <a:latin typeface="Calibri" panose="020F0502020204030204" charset="0"/>
                <a:ea typeface="宋体" panose="02010600030101010101" pitchFamily="2" charset="-122"/>
                <a:cs typeface="Calibri" panose="020F0502020204030204" charset="0"/>
              </a:rPr>
              <a:t>nd</a:t>
            </a:r>
            <a:r>
              <a:rPr lang="en-US" altLang="zh-CN" sz="1600" b="1" dirty="0">
                <a:solidFill>
                  <a:srgbClr val="0000FF"/>
                </a:solidFill>
                <a:latin typeface="Calibri" panose="020F0502020204030204" charset="0"/>
                <a:ea typeface="宋体" panose="02010600030101010101" pitchFamily="2" charset="-122"/>
                <a:cs typeface="Calibri" panose="020F0502020204030204" charset="0"/>
              </a:rPr>
              <a:t> frame is sent, but lost. After time-out, it is resent.</a:t>
            </a:r>
            <a:endParaRPr lang="zh-CN" altLang="en-US" sz="1600" b="1" dirty="0">
              <a:solidFill>
                <a:srgbClr val="0000FF"/>
              </a:solidFill>
              <a:ea typeface="宋体" panose="02010600030101010101" pitchFamily="2" charset="-122"/>
              <a:cs typeface="Calibri" panose="020F0502020204030204" charset="0"/>
            </a:endParaRPr>
          </a:p>
        </p:txBody>
      </p:sp>
      <p:sp>
        <p:nvSpPr>
          <p:cNvPr id="12" name="矩形 11"/>
          <p:cNvSpPr>
            <a:spLocks noChangeArrowheads="1"/>
          </p:cNvSpPr>
          <p:nvPr/>
        </p:nvSpPr>
        <p:spPr bwMode="auto">
          <a:xfrm>
            <a:off x="7134225" y="4327525"/>
            <a:ext cx="18764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600" b="1" dirty="0">
                <a:solidFill>
                  <a:srgbClr val="0000FF"/>
                </a:solidFill>
                <a:latin typeface="Calibri" panose="020F0502020204030204" charset="0"/>
                <a:ea typeface="宋体" panose="02010600030101010101" pitchFamily="2" charset="-122"/>
                <a:cs typeface="Calibri" panose="020F0502020204030204" charset="0"/>
              </a:rPr>
              <a:t>The 3</a:t>
            </a:r>
            <a:r>
              <a:rPr lang="en-US" altLang="zh-CN" sz="1600" b="1" baseline="30000" dirty="0">
                <a:solidFill>
                  <a:srgbClr val="0000FF"/>
                </a:solidFill>
                <a:latin typeface="Calibri" panose="020F0502020204030204" charset="0"/>
                <a:ea typeface="宋体" panose="02010600030101010101" pitchFamily="2" charset="-122"/>
                <a:cs typeface="Calibri" panose="020F0502020204030204" charset="0"/>
              </a:rPr>
              <a:t>rd</a:t>
            </a:r>
            <a:r>
              <a:rPr lang="en-US" altLang="zh-CN" sz="1600" b="1" dirty="0">
                <a:solidFill>
                  <a:srgbClr val="0000FF"/>
                </a:solidFill>
                <a:latin typeface="Calibri" panose="020F0502020204030204" charset="0"/>
                <a:ea typeface="宋体" panose="02010600030101010101" pitchFamily="2" charset="-122"/>
                <a:cs typeface="Calibri" panose="020F0502020204030204" charset="0"/>
              </a:rPr>
              <a:t> frame is sent and </a:t>
            </a:r>
            <a:r>
              <a:rPr lang="en-US" altLang="zh-CN" sz="1600" b="1" dirty="0" err="1">
                <a:solidFill>
                  <a:srgbClr val="0000FF"/>
                </a:solidFill>
                <a:latin typeface="Calibri" panose="020F0502020204030204" charset="0"/>
                <a:ea typeface="宋体" panose="02010600030101010101" pitchFamily="2" charset="-122"/>
                <a:cs typeface="Calibri" panose="020F0502020204030204" charset="0"/>
              </a:rPr>
              <a:t>ACKed</a:t>
            </a:r>
            <a:r>
              <a:rPr lang="en-US" altLang="zh-CN" sz="1600" b="1" dirty="0">
                <a:solidFill>
                  <a:srgbClr val="0000FF"/>
                </a:solidFill>
                <a:latin typeface="Calibri" panose="020F0502020204030204" charset="0"/>
                <a:ea typeface="宋体" panose="02010600030101010101" pitchFamily="2" charset="-122"/>
                <a:cs typeface="Calibri" panose="020F0502020204030204" charset="0"/>
              </a:rPr>
              <a:t>, but the ACK is lost. The frame is resent. </a:t>
            </a:r>
            <a:endParaRPr lang="zh-CN" altLang="en-US" sz="1600" b="1" dirty="0">
              <a:solidFill>
                <a:srgbClr val="0000FF"/>
              </a:solidFill>
              <a:latin typeface="Calibri" panose="020F0502020204030204" charset="0"/>
              <a:ea typeface="宋体" panose="02010600030101010101" pitchFamily="2" charset="-122"/>
              <a:cs typeface="Calibri" panose="020F0502020204030204" charset="0"/>
            </a:endParaRPr>
          </a:p>
        </p:txBody>
      </p:sp>
      <p:sp>
        <p:nvSpPr>
          <p:cNvPr id="13" name="矩形 12"/>
          <p:cNvSpPr>
            <a:spLocks noChangeArrowheads="1"/>
          </p:cNvSpPr>
          <p:nvPr/>
        </p:nvSpPr>
        <p:spPr bwMode="auto">
          <a:xfrm>
            <a:off x="4191000" y="6073775"/>
            <a:ext cx="48910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30000"/>
              </a:spcBef>
              <a:buClrTx/>
              <a:buFontTx/>
              <a:buNone/>
            </a:pPr>
            <a:r>
              <a:rPr lang="en-US" altLang="zh-CN" sz="1800" b="1">
                <a:solidFill>
                  <a:srgbClr val="0000FF"/>
                </a:solidFill>
                <a:latin typeface="Calibri" panose="020F0502020204030204" charset="0"/>
                <a:ea typeface="宋体" panose="02010600030101010101" pitchFamily="2" charset="-122"/>
                <a:cs typeface="Calibri" panose="020F0502020204030204" charset="0"/>
              </a:rPr>
              <a:t>It is not right for the network layer at the receiver site receives two copies of the 3</a:t>
            </a:r>
            <a:r>
              <a:rPr lang="en-US" altLang="zh-CN" sz="1800" b="1" baseline="30000">
                <a:solidFill>
                  <a:srgbClr val="0000FF"/>
                </a:solidFill>
                <a:latin typeface="Calibri" panose="020F0502020204030204" charset="0"/>
                <a:ea typeface="宋体" panose="02010600030101010101" pitchFamily="2" charset="-122"/>
                <a:cs typeface="Calibri" panose="020F0502020204030204" charset="0"/>
              </a:rPr>
              <a:t>rd</a:t>
            </a:r>
            <a:r>
              <a:rPr lang="en-US" altLang="zh-CN" sz="1800" b="1">
                <a:solidFill>
                  <a:srgbClr val="0000FF"/>
                </a:solidFill>
                <a:latin typeface="Calibri" panose="020F0502020204030204" charset="0"/>
                <a:ea typeface="宋体" panose="02010600030101010101" pitchFamily="2" charset="-122"/>
                <a:cs typeface="Calibri" panose="020F0502020204030204" charset="0"/>
              </a:rPr>
              <a:t> frame.</a:t>
            </a:r>
          </a:p>
        </p:txBody>
      </p:sp>
      <p:sp>
        <p:nvSpPr>
          <p:cNvPr id="14" name="矩形 13"/>
          <p:cNvSpPr>
            <a:spLocks noChangeArrowheads="1"/>
          </p:cNvSpPr>
          <p:nvPr/>
        </p:nvSpPr>
        <p:spPr bwMode="auto">
          <a:xfrm>
            <a:off x="4986338" y="5746750"/>
            <a:ext cx="3617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30000"/>
              </a:spcBef>
              <a:buClrTx/>
              <a:buFontTx/>
              <a:buNone/>
            </a:pPr>
            <a:r>
              <a:rPr lang="en-US" altLang="zh-CN" b="1">
                <a:solidFill>
                  <a:srgbClr val="FF2BD8"/>
                </a:solidFill>
                <a:latin typeface="Calibri" panose="020F0502020204030204" charset="0"/>
                <a:ea typeface="宋体" panose="02010600030101010101" pitchFamily="2" charset="-122"/>
                <a:cs typeface="Calibri" panose="020F0502020204030204" charset="0"/>
              </a:rPr>
              <a:t>Is there any problem here?</a:t>
            </a:r>
          </a:p>
        </p:txBody>
      </p:sp>
      <p:sp>
        <p:nvSpPr>
          <p:cNvPr id="15" name="矩形 14"/>
          <p:cNvSpPr>
            <a:spLocks noChangeArrowheads="1"/>
          </p:cNvSpPr>
          <p:nvPr/>
        </p:nvSpPr>
        <p:spPr bwMode="auto">
          <a:xfrm>
            <a:off x="100013" y="4926013"/>
            <a:ext cx="39100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30000"/>
              </a:spcBef>
              <a:buClrTx/>
              <a:buFontTx/>
              <a:buNone/>
            </a:pPr>
            <a:r>
              <a:rPr lang="en-US" altLang="zh-CN" b="1">
                <a:solidFill>
                  <a:srgbClr val="FF2BD8"/>
                </a:solidFill>
                <a:latin typeface="Calibri" panose="020F0502020204030204" charset="0"/>
                <a:ea typeface="宋体" panose="02010600030101010101" pitchFamily="2" charset="-122"/>
                <a:cs typeface="Calibri" panose="020F0502020204030204" charset="0"/>
              </a:rPr>
              <a:t>How</a:t>
            </a:r>
            <a:r>
              <a:rPr lang="zh-CN" altLang="en-US" b="1">
                <a:solidFill>
                  <a:srgbClr val="FF2BD8"/>
                </a:solidFill>
                <a:latin typeface="Calibri" panose="020F0502020204030204" charset="0"/>
                <a:ea typeface="宋体" panose="02010600030101010101" pitchFamily="2" charset="-122"/>
                <a:cs typeface="Calibri" panose="020F0502020204030204" charset="0"/>
              </a:rPr>
              <a:t> </a:t>
            </a:r>
            <a:r>
              <a:rPr lang="en-US" altLang="zh-CN" b="1">
                <a:solidFill>
                  <a:srgbClr val="FF2BD8"/>
                </a:solidFill>
                <a:latin typeface="Calibri" panose="020F0502020204030204" charset="0"/>
                <a:ea typeface="宋体" panose="02010600030101010101" pitchFamily="2" charset="-122"/>
                <a:cs typeface="Calibri" panose="020F0502020204030204" charset="0"/>
              </a:rPr>
              <a:t>to correct this problem?</a:t>
            </a:r>
          </a:p>
        </p:txBody>
      </p:sp>
      <p:sp>
        <p:nvSpPr>
          <p:cNvPr id="16" name="矩形 15"/>
          <p:cNvSpPr>
            <a:spLocks noChangeArrowheads="1"/>
          </p:cNvSpPr>
          <p:nvPr/>
        </p:nvSpPr>
        <p:spPr bwMode="auto">
          <a:xfrm>
            <a:off x="66675" y="5395913"/>
            <a:ext cx="32337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30000"/>
              </a:spcBef>
              <a:buClrTx/>
              <a:buFontTx/>
              <a:buNone/>
            </a:pPr>
            <a:r>
              <a:rPr lang="en-US" altLang="zh-CN" sz="1800" b="1">
                <a:solidFill>
                  <a:srgbClr val="0000FF"/>
                </a:solidFill>
                <a:latin typeface="Calibri" panose="020F0502020204030204" charset="0"/>
                <a:ea typeface="宋体" panose="02010600030101010101" pitchFamily="2" charset="-122"/>
                <a:cs typeface="Calibri" panose="020F0502020204030204" charset="0"/>
              </a:rPr>
              <a:t>Using sequence numbers and acknowledgment numbers.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P spid="14" grpId="0"/>
      <p:bldP spid="15" grpId="0"/>
      <p:bldP spid="1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dirty="0">
                <a:ea typeface="宋体" panose="02010600030101010101" pitchFamily="2" charset="-122"/>
              </a:rPr>
              <a:t>Stop-and-Wait – Noisy channel (6)</a:t>
            </a:r>
            <a:endParaRPr lang="zh-CN" altLang="en-US" dirty="0">
              <a:ea typeface="宋体" panose="02010600030101010101" pitchFamily="2" charset="-122"/>
            </a:endParaRPr>
          </a:p>
        </p:txBody>
      </p:sp>
      <p:sp>
        <p:nvSpPr>
          <p:cNvPr id="22531" name="内容占位符 2"/>
          <p:cNvSpPr>
            <a:spLocks noGrp="1"/>
          </p:cNvSpPr>
          <p:nvPr>
            <p:ph idx="1"/>
          </p:nvPr>
        </p:nvSpPr>
        <p:spPr>
          <a:xfrm>
            <a:off x="914400" y="1611313"/>
            <a:ext cx="7789863" cy="4598987"/>
          </a:xfrm>
        </p:spPr>
        <p:txBody>
          <a:bodyPr/>
          <a:lstStyle/>
          <a:p>
            <a:endParaRPr lang="zh-CN" altLang="en-US" dirty="0">
              <a:ea typeface="宋体" panose="02010600030101010101" pitchFamily="2" charset="-122"/>
            </a:endParaRPr>
          </a:p>
        </p:txBody>
      </p:sp>
      <p:pic>
        <p:nvPicPr>
          <p:cNvPr id="2253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219200"/>
            <a:ext cx="4851400" cy="527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875" y="2444085"/>
            <a:ext cx="2063750"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512" y="4010025"/>
            <a:ext cx="2128837"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512" y="5305448"/>
            <a:ext cx="1798637"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矩形 8"/>
          <p:cNvSpPr>
            <a:spLocks noChangeArrowheads="1"/>
          </p:cNvSpPr>
          <p:nvPr/>
        </p:nvSpPr>
        <p:spPr bwMode="auto">
          <a:xfrm>
            <a:off x="236538" y="1222519"/>
            <a:ext cx="304220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800" b="1" dirty="0">
                <a:solidFill>
                  <a:srgbClr val="0000FF"/>
                </a:solidFill>
                <a:latin typeface="Calibri" panose="020F0502020204030204" charset="0"/>
                <a:ea typeface="宋体" panose="02010600030101010101" pitchFamily="2" charset="-122"/>
                <a:cs typeface="Calibri" panose="020F0502020204030204" charset="0"/>
              </a:rPr>
              <a:t>Adding sequence numbers and acknowledgment numbers to prevent duplicates.</a:t>
            </a:r>
            <a:endParaRPr lang="zh-CN" altLang="en-US" sz="1800" b="1" dirty="0">
              <a:solidFill>
                <a:srgbClr val="0000FF"/>
              </a:solidFill>
              <a:ea typeface="宋体" panose="02010600030101010101" pitchFamily="2" charset="-122"/>
              <a:cs typeface="Calibri" panose="020F0502020204030204" charset="0"/>
            </a:endParaRPr>
          </a:p>
        </p:txBody>
      </p:sp>
      <p:sp>
        <p:nvSpPr>
          <p:cNvPr id="11" name="矩形 10"/>
          <p:cNvSpPr>
            <a:spLocks noChangeArrowheads="1"/>
          </p:cNvSpPr>
          <p:nvPr/>
        </p:nvSpPr>
        <p:spPr bwMode="auto">
          <a:xfrm>
            <a:off x="7015163" y="2165350"/>
            <a:ext cx="19097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600" b="1">
                <a:solidFill>
                  <a:srgbClr val="0000FF"/>
                </a:solidFill>
                <a:latin typeface="Calibri" panose="020F0502020204030204" charset="0"/>
                <a:ea typeface="宋体" panose="02010600030101010101" pitchFamily="2" charset="-122"/>
                <a:cs typeface="Calibri" panose="020F0502020204030204" charset="0"/>
              </a:rPr>
              <a:t>The 1</a:t>
            </a:r>
            <a:r>
              <a:rPr lang="en-US" altLang="zh-CN" sz="1600" b="1" baseline="30000">
                <a:solidFill>
                  <a:srgbClr val="0000FF"/>
                </a:solidFill>
                <a:latin typeface="Calibri" panose="020F0502020204030204" charset="0"/>
                <a:ea typeface="宋体" panose="02010600030101010101" pitchFamily="2" charset="-122"/>
                <a:cs typeface="Calibri" panose="020F0502020204030204" charset="0"/>
              </a:rPr>
              <a:t>st</a:t>
            </a:r>
            <a:r>
              <a:rPr lang="en-US" altLang="zh-CN" sz="1600" b="1">
                <a:solidFill>
                  <a:srgbClr val="0000FF"/>
                </a:solidFill>
                <a:latin typeface="Calibri" panose="020F0502020204030204" charset="0"/>
                <a:ea typeface="宋体" panose="02010600030101010101" pitchFamily="2" charset="-122"/>
                <a:cs typeface="Calibri" panose="020F0502020204030204" charset="0"/>
              </a:rPr>
              <a:t> frame is sent and acknowledged.</a:t>
            </a:r>
            <a:endParaRPr lang="zh-CN" altLang="en-US" sz="1600" b="1">
              <a:solidFill>
                <a:srgbClr val="0000FF"/>
              </a:solidFill>
              <a:ea typeface="宋体" panose="02010600030101010101" pitchFamily="2" charset="-122"/>
              <a:cs typeface="Calibri" panose="020F0502020204030204" charset="0"/>
            </a:endParaRPr>
          </a:p>
        </p:txBody>
      </p:sp>
      <p:sp>
        <p:nvSpPr>
          <p:cNvPr id="12" name="矩形 11"/>
          <p:cNvSpPr>
            <a:spLocks noChangeArrowheads="1"/>
          </p:cNvSpPr>
          <p:nvPr/>
        </p:nvSpPr>
        <p:spPr bwMode="auto">
          <a:xfrm>
            <a:off x="7015163" y="3125788"/>
            <a:ext cx="20177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600" b="1">
                <a:solidFill>
                  <a:srgbClr val="0000FF"/>
                </a:solidFill>
                <a:latin typeface="Calibri" panose="020F0502020204030204" charset="0"/>
                <a:ea typeface="宋体" panose="02010600030101010101" pitchFamily="2" charset="-122"/>
                <a:cs typeface="Calibri" panose="020F0502020204030204" charset="0"/>
              </a:rPr>
              <a:t>The 2</a:t>
            </a:r>
            <a:r>
              <a:rPr lang="en-US" altLang="zh-CN" sz="1600" b="1" baseline="30000">
                <a:solidFill>
                  <a:srgbClr val="0000FF"/>
                </a:solidFill>
                <a:latin typeface="Calibri" panose="020F0502020204030204" charset="0"/>
                <a:ea typeface="宋体" panose="02010600030101010101" pitchFamily="2" charset="-122"/>
                <a:cs typeface="Calibri" panose="020F0502020204030204" charset="0"/>
              </a:rPr>
              <a:t>nd</a:t>
            </a:r>
            <a:r>
              <a:rPr lang="en-US" altLang="zh-CN" sz="1600" b="1">
                <a:solidFill>
                  <a:srgbClr val="0000FF"/>
                </a:solidFill>
                <a:latin typeface="Calibri" panose="020F0502020204030204" charset="0"/>
                <a:ea typeface="宋体" panose="02010600030101010101" pitchFamily="2" charset="-122"/>
                <a:cs typeface="Calibri" panose="020F0502020204030204" charset="0"/>
              </a:rPr>
              <a:t> frame is sent, but lost. After time-out, it is resent.</a:t>
            </a:r>
            <a:endParaRPr lang="zh-CN" altLang="en-US" sz="1600" b="1">
              <a:solidFill>
                <a:srgbClr val="0000FF"/>
              </a:solidFill>
              <a:ea typeface="宋体" panose="02010600030101010101" pitchFamily="2" charset="-122"/>
              <a:cs typeface="Calibri" panose="020F0502020204030204" charset="0"/>
            </a:endParaRPr>
          </a:p>
        </p:txBody>
      </p:sp>
      <p:sp>
        <p:nvSpPr>
          <p:cNvPr id="13" name="矩形 12"/>
          <p:cNvSpPr>
            <a:spLocks noChangeArrowheads="1"/>
          </p:cNvSpPr>
          <p:nvPr/>
        </p:nvSpPr>
        <p:spPr bwMode="auto">
          <a:xfrm>
            <a:off x="7262813" y="4498975"/>
            <a:ext cx="18764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1600" b="1">
                <a:solidFill>
                  <a:srgbClr val="0000FF"/>
                </a:solidFill>
                <a:latin typeface="Calibri" panose="020F0502020204030204" charset="0"/>
                <a:ea typeface="宋体" panose="02010600030101010101" pitchFamily="2" charset="-122"/>
                <a:cs typeface="Calibri" panose="020F0502020204030204" charset="0"/>
              </a:rPr>
              <a:t>The 3</a:t>
            </a:r>
            <a:r>
              <a:rPr lang="en-US" altLang="zh-CN" sz="1600" b="1" baseline="30000">
                <a:solidFill>
                  <a:srgbClr val="0000FF"/>
                </a:solidFill>
                <a:latin typeface="Calibri" panose="020F0502020204030204" charset="0"/>
                <a:ea typeface="宋体" panose="02010600030101010101" pitchFamily="2" charset="-122"/>
                <a:cs typeface="Calibri" panose="020F0502020204030204" charset="0"/>
              </a:rPr>
              <a:t>rd</a:t>
            </a:r>
            <a:r>
              <a:rPr lang="en-US" altLang="zh-CN" sz="1600" b="1">
                <a:solidFill>
                  <a:srgbClr val="0000FF"/>
                </a:solidFill>
                <a:latin typeface="Calibri" panose="020F0502020204030204" charset="0"/>
                <a:ea typeface="宋体" panose="02010600030101010101" pitchFamily="2" charset="-122"/>
                <a:cs typeface="Calibri" panose="020F0502020204030204" charset="0"/>
              </a:rPr>
              <a:t> frame is sent and ACKed, but the ACK is lost. The frame is resent. </a:t>
            </a:r>
            <a:endParaRPr lang="zh-CN" altLang="en-US" sz="1600" b="1">
              <a:solidFill>
                <a:srgbClr val="0000FF"/>
              </a:solidFill>
              <a:latin typeface="Calibri" panose="020F0502020204030204" charset="0"/>
              <a:ea typeface="宋体" panose="02010600030101010101" pitchFamily="2" charset="-122"/>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idx="1"/>
          </p:nvPr>
        </p:nvSpPr>
        <p:spPr/>
        <p:txBody>
          <a:bodyPr/>
          <a:lstStyle/>
          <a:p>
            <a:pPr>
              <a:defRPr/>
            </a:pPr>
            <a:r>
              <a:rPr lang="en-US" dirty="0"/>
              <a:t>Data Link Layer Design Issues</a:t>
            </a:r>
          </a:p>
          <a:p>
            <a:pPr>
              <a:defRPr/>
            </a:pPr>
            <a:r>
              <a:rPr lang="en-US" dirty="0"/>
              <a:t>Error Detection and Correction</a:t>
            </a:r>
          </a:p>
          <a:p>
            <a:pPr>
              <a:defRPr/>
            </a:pPr>
            <a:r>
              <a:rPr lang="en-US" dirty="0"/>
              <a:t>Elementary Data Link Protocols</a:t>
            </a:r>
          </a:p>
          <a:p>
            <a:pPr>
              <a:defRPr/>
            </a:pPr>
            <a:r>
              <a:rPr lang="en-US" dirty="0"/>
              <a:t>Improving Efficiency</a:t>
            </a:r>
          </a:p>
          <a:p>
            <a:pPr>
              <a:defRPr/>
            </a:pPr>
            <a:r>
              <a:rPr lang="en-US" dirty="0"/>
              <a:t>Data Link Protocols in Practice</a:t>
            </a:r>
          </a:p>
          <a:p>
            <a:pPr>
              <a:defRPr/>
            </a:pPr>
            <a:r>
              <a:rPr lang="en-US" dirty="0"/>
              <a:t>Summary</a:t>
            </a:r>
          </a:p>
          <a:p>
            <a:pPr>
              <a:defRPr/>
            </a:pPr>
            <a:endParaRPr lang="en-US" dirty="0"/>
          </a:p>
        </p:txBody>
      </p:sp>
      <p:sp>
        <p:nvSpPr>
          <p:cNvPr id="5122" name="Title 1"/>
          <p:cNvSpPr>
            <a:spLocks noGrp="1"/>
          </p:cNvSpPr>
          <p:nvPr>
            <p:ph type="title"/>
          </p:nvPr>
        </p:nvSpPr>
        <p:spPr/>
        <p:txBody>
          <a:bodyPr/>
          <a:lstStyle/>
          <a:p>
            <a:r>
              <a:rPr lang="en-US" altLang="zh-CN" dirty="0">
                <a:ea typeface="宋体" panose="02010600030101010101" pitchFamily="2" charset="-122"/>
              </a:rPr>
              <a:t>The </a:t>
            </a:r>
            <a:r>
              <a:rPr lang="en-US" altLang="zh-CN" sz="3600" dirty="0"/>
              <a:t>Data Link</a:t>
            </a:r>
            <a:r>
              <a:rPr lang="en-US" altLang="zh-CN" dirty="0">
                <a:ea typeface="宋体" panose="02010600030101010101" pitchFamily="2" charset="-122"/>
              </a:rPr>
              <a:t> Layer</a:t>
            </a:r>
            <a:br>
              <a:rPr lang="en-US" altLang="zh-CN" dirty="0">
                <a:ea typeface="宋体" panose="02010600030101010101" pitchFamily="2" charset="-122"/>
              </a:rPr>
            </a:br>
            <a:r>
              <a:rPr lang="en-US" altLang="zh-CN" sz="2400" dirty="0">
                <a:solidFill>
                  <a:srgbClr val="7F7F7F"/>
                </a:solidFill>
                <a:ea typeface="宋体" panose="02010600030101010101" pitchFamily="2" charset="-122"/>
              </a:rPr>
              <a:t>Chapter 3</a:t>
            </a:r>
            <a:endParaRPr lang="en-US" altLang="zh-CN" dirty="0">
              <a:ea typeface="宋体" panose="02010600030101010101" pitchFamily="2" charset="-122"/>
            </a:endParaRPr>
          </a:p>
        </p:txBody>
      </p:sp>
    </p:spTree>
    <p:extLst>
      <p:ext uri="{BB962C8B-B14F-4D97-AF65-F5344CB8AC3E}">
        <p14:creationId xmlns:p14="http://schemas.microsoft.com/office/powerpoint/2010/main" val="405405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099">
                                            <p:txEl>
                                              <p:pRg st="3" end="3"/>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Efficiency</a:t>
            </a:r>
          </a:p>
        </p:txBody>
      </p:sp>
      <p:sp>
        <p:nvSpPr>
          <p:cNvPr id="3" name="Text Placeholder 2"/>
          <p:cNvSpPr>
            <a:spLocks noGrp="1"/>
          </p:cNvSpPr>
          <p:nvPr>
            <p:ph type="body" idx="1"/>
          </p:nvPr>
        </p:nvSpPr>
        <p:spPr/>
        <p:txBody>
          <a:bodyPr/>
          <a:lstStyle/>
          <a:p>
            <a:r>
              <a:rPr lang="en-US" dirty="0"/>
              <a:t>Need bidirectional data transmission</a:t>
            </a:r>
          </a:p>
          <a:p>
            <a:r>
              <a:rPr lang="en-US" dirty="0"/>
              <a:t>Link layer efficiency improvement</a:t>
            </a:r>
          </a:p>
          <a:p>
            <a:pPr lvl="1"/>
            <a:r>
              <a:rPr lang="en-US" dirty="0"/>
              <a:t>Send multiple frames simultaneously before receiving an acknowledgement</a:t>
            </a:r>
          </a:p>
        </p:txBody>
      </p:sp>
    </p:spTree>
    <p:extLst>
      <p:ext uri="{BB962C8B-B14F-4D97-AF65-F5344CB8AC3E}">
        <p14:creationId xmlns:p14="http://schemas.microsoft.com/office/powerpoint/2010/main" val="22051696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Piggybacking</a:t>
            </a:r>
          </a:p>
        </p:txBody>
      </p:sp>
      <p:sp>
        <p:nvSpPr>
          <p:cNvPr id="3" name="Text Placeholder 2"/>
          <p:cNvSpPr>
            <a:spLocks noGrp="1"/>
          </p:cNvSpPr>
          <p:nvPr>
            <p:ph type="body" idx="1"/>
          </p:nvPr>
        </p:nvSpPr>
        <p:spPr/>
        <p:txBody>
          <a:bodyPr/>
          <a:lstStyle/>
          <a:p>
            <a:r>
              <a:rPr lang="en-US" dirty="0"/>
              <a:t>Bidirectional transmission: piggybacking</a:t>
            </a:r>
          </a:p>
          <a:p>
            <a:pPr lvl="1"/>
            <a:r>
              <a:rPr lang="en-US" dirty="0"/>
              <a:t>Use the same link for data in both directions</a:t>
            </a:r>
          </a:p>
          <a:p>
            <a:pPr lvl="1"/>
            <a:r>
              <a:rPr lang="en-US" dirty="0"/>
              <a:t>Interleave data and control frames on the same link</a:t>
            </a:r>
          </a:p>
          <a:p>
            <a:pPr lvl="1"/>
            <a:r>
              <a:rPr lang="en-US" dirty="0"/>
              <a:t>Temporarily delay outgoing acknowledgements so they can be hooked onto the next outgoing data frame</a:t>
            </a:r>
          </a:p>
          <a:p>
            <a:r>
              <a:rPr lang="en-US" dirty="0"/>
              <a:t>Piggybacking advantages</a:t>
            </a:r>
          </a:p>
          <a:p>
            <a:pPr lvl="1"/>
            <a:r>
              <a:rPr lang="en-US" dirty="0"/>
              <a:t>A better use of the available channel bandwidth</a:t>
            </a:r>
          </a:p>
          <a:p>
            <a:pPr lvl="1"/>
            <a:r>
              <a:rPr lang="en-US" dirty="0"/>
              <a:t>Lighter processing load at the receiver</a:t>
            </a:r>
          </a:p>
          <a:p>
            <a:r>
              <a:rPr lang="en-US" dirty="0"/>
              <a:t>Piggybacking issue</a:t>
            </a:r>
          </a:p>
          <a:p>
            <a:pPr lvl="1"/>
            <a:r>
              <a:rPr lang="en-US" dirty="0"/>
              <a:t>Determining time data link layer waits for a packet to piggyback the acknowledgement</a:t>
            </a:r>
          </a:p>
          <a:p>
            <a:pPr lvl="1"/>
            <a:endParaRPr lang="en-US" dirty="0"/>
          </a:p>
        </p:txBody>
      </p:sp>
    </p:spTree>
    <p:extLst>
      <p:ext uri="{BB962C8B-B14F-4D97-AF65-F5344CB8AC3E}">
        <p14:creationId xmlns:p14="http://schemas.microsoft.com/office/powerpoint/2010/main" val="507107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 Provided to The Network Layer</a:t>
            </a:r>
            <a:br>
              <a:rPr lang="en-US" dirty="0"/>
            </a:br>
            <a:r>
              <a:rPr lang="en-US" dirty="0"/>
              <a:t>(1 of 2)</a:t>
            </a:r>
          </a:p>
        </p:txBody>
      </p:sp>
      <p:sp>
        <p:nvSpPr>
          <p:cNvPr id="5" name="Text Placeholder 4"/>
          <p:cNvSpPr>
            <a:spLocks noGrp="1"/>
          </p:cNvSpPr>
          <p:nvPr>
            <p:ph type="body" idx="1"/>
          </p:nvPr>
        </p:nvSpPr>
        <p:spPr>
          <a:xfrm>
            <a:off x="457200" y="5403273"/>
            <a:ext cx="8229600" cy="666065"/>
          </a:xfrm>
        </p:spPr>
        <p:txBody>
          <a:bodyPr/>
          <a:lstStyle/>
          <a:p>
            <a:pPr algn="ctr"/>
            <a:r>
              <a:rPr lang="en-US" altLang="en-US" dirty="0"/>
              <a:t> (a) Virtual communication. (b) Actual communication.</a:t>
            </a:r>
          </a:p>
        </p:txBody>
      </p:sp>
      <p:pic>
        <p:nvPicPr>
          <p:cNvPr id="6" name="Picture Placeholder 5" descr="Figure 3-2. (a) Virtual communication. (b) Actual communica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625138" y="1703145"/>
            <a:ext cx="5893724" cy="3577575"/>
          </a:xfrm>
        </p:spPr>
      </p:pic>
    </p:spTree>
    <p:extLst>
      <p:ext uri="{BB962C8B-B14F-4D97-AF65-F5344CB8AC3E}">
        <p14:creationId xmlns:p14="http://schemas.microsoft.com/office/powerpoint/2010/main" val="19161611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Frames in Flight</a:t>
            </a:r>
          </a:p>
        </p:txBody>
      </p:sp>
      <p:sp>
        <p:nvSpPr>
          <p:cNvPr id="3" name="Text Placeholder 2"/>
          <p:cNvSpPr>
            <a:spLocks noGrp="1"/>
          </p:cNvSpPr>
          <p:nvPr>
            <p:ph type="body" idx="1"/>
          </p:nvPr>
        </p:nvSpPr>
        <p:spPr/>
        <p:txBody>
          <a:bodyPr/>
          <a:lstStyle/>
          <a:p>
            <a:r>
              <a:rPr lang="en-US" dirty="0"/>
              <a:t> Three bidirectional sliding window protocols</a:t>
            </a:r>
          </a:p>
          <a:p>
            <a:pPr lvl="1"/>
            <a:r>
              <a:rPr lang="en-US" dirty="0">
                <a:solidFill>
                  <a:srgbClr val="0000FF"/>
                </a:solidFill>
              </a:rPr>
              <a:t>One-bit sliding window, go-back-n, selective repeat</a:t>
            </a:r>
          </a:p>
          <a:p>
            <a:r>
              <a:rPr lang="en-US" dirty="0"/>
              <a:t>Consider any instant of time</a:t>
            </a:r>
          </a:p>
          <a:p>
            <a:pPr lvl="1"/>
            <a:r>
              <a:rPr lang="en-US" dirty="0"/>
              <a:t>Sender maintains a set of sequence numbers corresponding to frames it is permitted to send. Frames are said to fall within the </a:t>
            </a:r>
            <a:r>
              <a:rPr lang="en-US" b="1" dirty="0"/>
              <a:t>sending window</a:t>
            </a:r>
          </a:p>
          <a:p>
            <a:pPr lvl="1"/>
            <a:r>
              <a:rPr lang="en-US" dirty="0"/>
              <a:t>Receiver maintains a </a:t>
            </a:r>
            <a:r>
              <a:rPr lang="en-US" b="1" dirty="0"/>
              <a:t>receiving window </a:t>
            </a:r>
            <a:r>
              <a:rPr lang="en-US" dirty="0"/>
              <a:t>corresponding to the set of frames it is permitted to accept</a:t>
            </a:r>
          </a:p>
          <a:p>
            <a:r>
              <a:rPr lang="en-US" dirty="0"/>
              <a:t>Differ among themselves in terms of efficiency, complexity, and buffer requirements</a:t>
            </a:r>
          </a:p>
        </p:txBody>
      </p:sp>
    </p:spTree>
    <p:extLst>
      <p:ext uri="{BB962C8B-B14F-4D97-AF65-F5344CB8AC3E}">
        <p14:creationId xmlns:p14="http://schemas.microsoft.com/office/powerpoint/2010/main" val="38129368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Content Placeholder 3"/>
          <p:cNvSpPr>
            <a:spLocks noGrp="1"/>
          </p:cNvSpPr>
          <p:nvPr>
            <p:ph type="body" idx="1"/>
          </p:nvPr>
        </p:nvSpPr>
        <p:spPr/>
        <p:txBody>
          <a:bodyPr/>
          <a:lstStyle/>
          <a:p>
            <a:r>
              <a:rPr lang="en-US" altLang="zh-CN" dirty="0">
                <a:ea typeface="宋体" panose="02010600030101010101" pitchFamily="2" charset="-122"/>
              </a:rPr>
              <a:t>Sending window</a:t>
            </a:r>
          </a:p>
          <a:p>
            <a:pPr lvl="1"/>
            <a:r>
              <a:rPr lang="en-US" altLang="zh-CN" dirty="0">
                <a:ea typeface="宋体" panose="02010600030101010101" pitchFamily="2" charset="-122"/>
              </a:rPr>
              <a:t>Sender maintains window of frames it can send</a:t>
            </a:r>
          </a:p>
          <a:p>
            <a:pPr lvl="1"/>
            <a:r>
              <a:rPr lang="en-US" altLang="zh-CN" dirty="0">
                <a:ea typeface="宋体" panose="02010600030101010101" pitchFamily="2" charset="-122"/>
              </a:rPr>
              <a:t>Needs to buffer them for possible retransmission</a:t>
            </a:r>
          </a:p>
          <a:p>
            <a:pPr lvl="1"/>
            <a:r>
              <a:rPr lang="en-US" altLang="zh-CN" dirty="0">
                <a:ea typeface="宋体" panose="02010600030101010101" pitchFamily="2" charset="-122"/>
              </a:rPr>
              <a:t>Window advances with next acknowledgements</a:t>
            </a:r>
          </a:p>
          <a:p>
            <a:r>
              <a:rPr lang="en-US" altLang="zh-CN" dirty="0">
                <a:ea typeface="宋体" panose="02010600030101010101" pitchFamily="2" charset="-122"/>
              </a:rPr>
              <a:t>Receiving window</a:t>
            </a:r>
          </a:p>
          <a:p>
            <a:pPr lvl="1"/>
            <a:r>
              <a:rPr lang="en-US" altLang="zh-CN" dirty="0">
                <a:ea typeface="宋体" panose="02010600030101010101" pitchFamily="2" charset="-122"/>
              </a:rPr>
              <a:t>Receiver maintains window of frames it can receive</a:t>
            </a:r>
          </a:p>
          <a:p>
            <a:pPr lvl="1"/>
            <a:r>
              <a:rPr lang="en-US" altLang="zh-CN" dirty="0">
                <a:ea typeface="宋体" panose="02010600030101010101" pitchFamily="2" charset="-122"/>
              </a:rPr>
              <a:t>Needs to keep buffer space for arrivals</a:t>
            </a:r>
          </a:p>
          <a:p>
            <a:pPr lvl="1"/>
            <a:r>
              <a:rPr lang="en-US" altLang="zh-CN" dirty="0">
                <a:ea typeface="宋体" panose="02010600030101010101" pitchFamily="2" charset="-122"/>
              </a:rPr>
              <a:t>Window advances with in-order arrivals</a:t>
            </a:r>
          </a:p>
        </p:txBody>
      </p:sp>
      <p:sp>
        <p:nvSpPr>
          <p:cNvPr id="30722" name="Title 1"/>
          <p:cNvSpPr>
            <a:spLocks noGrp="1"/>
          </p:cNvSpPr>
          <p:nvPr>
            <p:ph type="title"/>
          </p:nvPr>
        </p:nvSpPr>
        <p:spPr/>
        <p:txBody>
          <a:bodyPr/>
          <a:lstStyle/>
          <a:p>
            <a:r>
              <a:rPr lang="en-US" altLang="zh-CN" dirty="0">
                <a:ea typeface="宋体" panose="02010600030101010101" pitchFamily="2" charset="-122"/>
              </a:rPr>
              <a:t>Sliding Window Concept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en-US" altLang="zh-CN">
                <a:ea typeface="宋体" panose="02010600030101010101" pitchFamily="2" charset="-122"/>
              </a:rPr>
              <a:t>Sliding window in circular format</a:t>
            </a:r>
            <a:endParaRPr lang="zh-CN" altLang="en-US">
              <a:ea typeface="宋体" panose="02010600030101010101" pitchFamily="2" charset="-122"/>
            </a:endParaRPr>
          </a:p>
        </p:txBody>
      </p:sp>
      <p:sp>
        <p:nvSpPr>
          <p:cNvPr id="31747" name="内容占位符 2"/>
          <p:cNvSpPr>
            <a:spLocks noGrp="1"/>
          </p:cNvSpPr>
          <p:nvPr>
            <p:ph idx="1"/>
          </p:nvPr>
        </p:nvSpPr>
        <p:spPr>
          <a:xfrm>
            <a:off x="1381125" y="1990725"/>
            <a:ext cx="7315200" cy="4019550"/>
          </a:xfrm>
        </p:spPr>
        <p:txBody>
          <a:bodyPr/>
          <a:lstStyle/>
          <a:p>
            <a:endParaRPr lang="zh-CN" altLang="en-US">
              <a:ea typeface="宋体" panose="02010600030101010101" pitchFamily="2" charset="-122"/>
            </a:endParaRPr>
          </a:p>
        </p:txBody>
      </p:sp>
      <p:pic>
        <p:nvPicPr>
          <p:cNvPr id="5"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1125" y="1575754"/>
            <a:ext cx="3155950" cy="22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9196" y="1550432"/>
            <a:ext cx="3057525" cy="22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1125" y="3649664"/>
            <a:ext cx="294005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22827" y="3794127"/>
            <a:ext cx="3095625" cy="261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D392478C-5C06-4585-8F97-73A50D6F70F7}"/>
              </a:ext>
            </a:extLst>
          </p:cNvPr>
          <p:cNvSpPr txBox="1"/>
          <p:nvPr/>
        </p:nvSpPr>
        <p:spPr>
          <a:xfrm>
            <a:off x="286927" y="1198464"/>
            <a:ext cx="2564223" cy="584775"/>
          </a:xfrm>
          <a:prstGeom prst="rect">
            <a:avLst/>
          </a:prstGeom>
          <a:noFill/>
        </p:spPr>
        <p:txBody>
          <a:bodyPr wrap="square" rtlCol="0">
            <a:spAutoFit/>
          </a:bodyPr>
          <a:lstStyle/>
          <a:p>
            <a:r>
              <a:rPr lang="en-US" altLang="zh-CN" sz="1600" b="1" dirty="0">
                <a:solidFill>
                  <a:srgbClr val="0000FF"/>
                </a:solidFill>
              </a:rPr>
              <a:t>Window size: 7</a:t>
            </a:r>
          </a:p>
          <a:p>
            <a:r>
              <a:rPr lang="en-US" altLang="zh-CN" sz="1600" b="1" dirty="0">
                <a:solidFill>
                  <a:srgbClr val="0000FF"/>
                </a:solidFill>
              </a:rPr>
              <a:t>Sequence number: 4-bit</a:t>
            </a:r>
            <a:endParaRPr lang="zh-CN" altLang="en-US" sz="1600" b="1"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9C57C0E-54B9-4B13-8BD0-B78CDDAD8A18}"/>
              </a:ext>
            </a:extLst>
          </p:cNvPr>
          <p:cNvSpPr>
            <a:spLocks noGrp="1"/>
          </p:cNvSpPr>
          <p:nvPr>
            <p:ph type="body" idx="1"/>
          </p:nvPr>
        </p:nvSpPr>
        <p:spPr/>
        <p:txBody>
          <a:bodyPr/>
          <a:lstStyle/>
          <a:p>
            <a:endParaRPr lang="zh-CN" altLang="en-US"/>
          </a:p>
        </p:txBody>
      </p:sp>
      <p:sp>
        <p:nvSpPr>
          <p:cNvPr id="32770" name="标题 1"/>
          <p:cNvSpPr>
            <a:spLocks noGrp="1"/>
          </p:cNvSpPr>
          <p:nvPr>
            <p:ph type="title"/>
          </p:nvPr>
        </p:nvSpPr>
        <p:spPr/>
        <p:txBody>
          <a:bodyPr/>
          <a:lstStyle/>
          <a:p>
            <a:r>
              <a:rPr lang="en-US" altLang="zh-CN">
                <a:ea typeface="宋体" panose="02010600030101010101" pitchFamily="2" charset="-122"/>
              </a:rPr>
              <a:t>Sliding window in linear format</a:t>
            </a:r>
            <a:endParaRPr lang="zh-CN" altLang="en-US">
              <a:ea typeface="宋体" panose="02010600030101010101" pitchFamily="2" charset="-122"/>
            </a:endParaRP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54150"/>
            <a:ext cx="4751388"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2882" y="2550318"/>
            <a:ext cx="4792663"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788569"/>
            <a:ext cx="4751388"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2882" y="5100638"/>
            <a:ext cx="4791075"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Content Placeholder 2"/>
          <p:cNvSpPr>
            <a:spLocks noGrp="1"/>
          </p:cNvSpPr>
          <p:nvPr>
            <p:ph type="body" idx="1"/>
          </p:nvPr>
        </p:nvSpPr>
        <p:spPr/>
        <p:txBody>
          <a:bodyPr/>
          <a:lstStyle/>
          <a:p>
            <a:r>
              <a:rPr lang="en-US" altLang="zh-CN">
                <a:ea typeface="宋体" panose="02010600030101010101" pitchFamily="2" charset="-122"/>
              </a:rPr>
              <a:t>A sliding window advancing at the sender and receiver</a:t>
            </a:r>
          </a:p>
          <a:p>
            <a:pPr lvl="1"/>
            <a:r>
              <a:rPr lang="en-US" altLang="zh-CN">
                <a:ea typeface="宋体" panose="02010600030101010101" pitchFamily="2" charset="-122"/>
              </a:rPr>
              <a:t>Ex: window size is 1, with a 3-bit sequence number. </a:t>
            </a:r>
          </a:p>
        </p:txBody>
      </p:sp>
      <p:sp>
        <p:nvSpPr>
          <p:cNvPr id="33794" name="Title 1"/>
          <p:cNvSpPr>
            <a:spLocks noGrp="1"/>
          </p:cNvSpPr>
          <p:nvPr>
            <p:ph type="title"/>
          </p:nvPr>
        </p:nvSpPr>
        <p:spPr/>
        <p:txBody>
          <a:bodyPr/>
          <a:lstStyle/>
          <a:p>
            <a:r>
              <a:rPr lang="en-US" altLang="zh-CN">
                <a:ea typeface="宋体" panose="02010600030101010101" pitchFamily="2" charset="-122"/>
              </a:rPr>
              <a:t>Sliding Window Example</a:t>
            </a:r>
          </a:p>
        </p:txBody>
      </p:sp>
      <p:grpSp>
        <p:nvGrpSpPr>
          <p:cNvPr id="33797" name="Group 9"/>
          <p:cNvGrpSpPr/>
          <p:nvPr/>
        </p:nvGrpSpPr>
        <p:grpSpPr bwMode="auto">
          <a:xfrm>
            <a:off x="2057400" y="2493963"/>
            <a:ext cx="5767388" cy="3654425"/>
            <a:chOff x="3104705" y="989013"/>
            <a:chExt cx="6991795" cy="4430712"/>
          </a:xfrm>
        </p:grpSpPr>
        <p:pic>
          <p:nvPicPr>
            <p:cNvPr id="33809" name="Picture 2"/>
            <p:cNvPicPr>
              <a:picLocks noChangeAspect="1" noChangeArrowheads="1"/>
            </p:cNvPicPr>
            <p:nvPr/>
          </p:nvPicPr>
          <p:blipFill>
            <a:blip r:embed="rId2">
              <a:extLst>
                <a:ext uri="{28A0092B-C50C-407E-A947-70E740481C1C}">
                  <a14:useLocalDpi xmlns:a14="http://schemas.microsoft.com/office/drawing/2010/main" val="0"/>
                </a:ext>
              </a:extLst>
            </a:blip>
            <a:srcRect l="20512"/>
            <a:stretch>
              <a:fillRect/>
            </a:stretch>
          </p:blipFill>
          <p:spPr bwMode="auto">
            <a:xfrm>
              <a:off x="3104705" y="989013"/>
              <a:ext cx="3467545" cy="443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0" y="1185862"/>
              <a:ext cx="3429000"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798" name="TextBox 16"/>
          <p:cNvSpPr txBox="1">
            <a:spLocks noChangeArrowheads="1"/>
          </p:cNvSpPr>
          <p:nvPr/>
        </p:nvSpPr>
        <p:spPr bwMode="auto">
          <a:xfrm>
            <a:off x="2019300" y="5791200"/>
            <a:ext cx="1495425"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At the start</a:t>
            </a:r>
          </a:p>
        </p:txBody>
      </p:sp>
      <p:sp>
        <p:nvSpPr>
          <p:cNvPr id="57351" name="TextBox 17"/>
          <p:cNvSpPr txBox="1">
            <a:spLocks noChangeArrowheads="1"/>
          </p:cNvSpPr>
          <p:nvPr/>
        </p:nvSpPr>
        <p:spPr bwMode="auto">
          <a:xfrm>
            <a:off x="3355450" y="5772150"/>
            <a:ext cx="1378475" cy="7386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pPr>
            <a:r>
              <a:rPr lang="en-US" altLang="zh-CN" sz="1400" b="1" dirty="0">
                <a:solidFill>
                  <a:srgbClr val="0000FF"/>
                </a:solidFill>
                <a:ea typeface="宋体" panose="02010600030101010101" pitchFamily="2" charset="-122"/>
              </a:rPr>
              <a:t>After the first frame has been sent</a:t>
            </a:r>
          </a:p>
        </p:txBody>
      </p:sp>
      <p:sp>
        <p:nvSpPr>
          <p:cNvPr id="57352" name="TextBox 18"/>
          <p:cNvSpPr txBox="1">
            <a:spLocks noChangeArrowheads="1"/>
          </p:cNvSpPr>
          <p:nvPr/>
        </p:nvSpPr>
        <p:spPr bwMode="auto">
          <a:xfrm>
            <a:off x="4931033" y="5746038"/>
            <a:ext cx="1378475" cy="7386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pPr>
            <a:r>
              <a:rPr lang="en-US" altLang="zh-CN" sz="1400" b="1" dirty="0">
                <a:solidFill>
                  <a:srgbClr val="0000FF"/>
                </a:solidFill>
                <a:ea typeface="宋体" panose="02010600030101010101" pitchFamily="2" charset="-122"/>
              </a:rPr>
              <a:t>After the first frame has been received</a:t>
            </a:r>
          </a:p>
        </p:txBody>
      </p:sp>
      <p:sp>
        <p:nvSpPr>
          <p:cNvPr id="57353" name="TextBox 19"/>
          <p:cNvSpPr txBox="1">
            <a:spLocks noChangeArrowheads="1"/>
          </p:cNvSpPr>
          <p:nvPr/>
        </p:nvSpPr>
        <p:spPr bwMode="auto">
          <a:xfrm>
            <a:off x="6215757" y="5735159"/>
            <a:ext cx="2055579" cy="7386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a:spcBef>
                <a:spcPct val="0"/>
              </a:spcBef>
              <a:buClrTx/>
            </a:pPr>
            <a:r>
              <a:rPr lang="en-US" altLang="zh-CN" sz="1400" b="1" dirty="0">
                <a:solidFill>
                  <a:srgbClr val="0000FF"/>
                </a:solidFill>
                <a:ea typeface="宋体" panose="02010600030101010101" pitchFamily="2" charset="-122"/>
              </a:rPr>
              <a:t>After the first acknowledgement has been received</a:t>
            </a:r>
          </a:p>
        </p:txBody>
      </p:sp>
      <p:sp>
        <p:nvSpPr>
          <p:cNvPr id="21" name="Arc 20"/>
          <p:cNvSpPr/>
          <p:nvPr/>
        </p:nvSpPr>
        <p:spPr bwMode="auto">
          <a:xfrm>
            <a:off x="3743325" y="2895600"/>
            <a:ext cx="819150" cy="800100"/>
          </a:xfrm>
          <a:prstGeom prst="arc">
            <a:avLst>
              <a:gd name="adj1" fmla="val 16200000"/>
              <a:gd name="adj2" fmla="val 18900000"/>
            </a:avLst>
          </a:prstGeom>
          <a:solidFill>
            <a:srgbClr val="FF00FF"/>
          </a:solidFill>
          <a:ln w="9525" cap="flat" cmpd="sng" algn="ctr">
            <a:solidFill>
              <a:schemeClr val="tx1"/>
            </a:solidFill>
            <a:prstDash val="solid"/>
            <a:round/>
            <a:headEnd type="none" w="med" len="med"/>
            <a:tailEnd type="none" w="med" len="med"/>
          </a:ln>
          <a:effectLst/>
        </p:spPr>
        <p:txBody>
          <a:bodyPr/>
          <a:lstStyle/>
          <a:p>
            <a:pPr algn="ctr" eaLnBrk="1" hangingPunct="1">
              <a:defRPr/>
            </a:pPr>
            <a:endParaRPr lang="en-US">
              <a:solidFill>
                <a:srgbClr val="FF00FF"/>
              </a:solidFill>
              <a:latin typeface="Arial" panose="020B0604020202020204" pitchFamily="34" charset="0"/>
              <a:cs typeface="Arial" panose="020B0604020202020204" pitchFamily="34" charset="0"/>
            </a:endParaRPr>
          </a:p>
        </p:txBody>
      </p:sp>
      <p:sp>
        <p:nvSpPr>
          <p:cNvPr id="22" name="Arc 21"/>
          <p:cNvSpPr/>
          <p:nvPr/>
        </p:nvSpPr>
        <p:spPr bwMode="auto">
          <a:xfrm>
            <a:off x="5210175" y="4714875"/>
            <a:ext cx="819150" cy="800100"/>
          </a:xfrm>
          <a:prstGeom prst="arc">
            <a:avLst>
              <a:gd name="adj1" fmla="val 18958261"/>
              <a:gd name="adj2" fmla="val 21514513"/>
            </a:avLst>
          </a:prstGeom>
          <a:solidFill>
            <a:srgbClr val="FF00FF"/>
          </a:solidFill>
          <a:ln w="9525" cap="flat" cmpd="sng" algn="ctr">
            <a:solidFill>
              <a:schemeClr val="tx1"/>
            </a:solidFill>
            <a:prstDash val="solid"/>
            <a:round/>
            <a:headEnd type="none" w="med" len="med"/>
            <a:tailEnd type="none" w="med" len="med"/>
          </a:ln>
          <a:effectLst/>
        </p:spPr>
        <p:txBody>
          <a:bodyPr/>
          <a:lstStyle/>
          <a:p>
            <a:pPr algn="ctr" eaLnBrk="1" hangingPunct="1">
              <a:defRPr/>
            </a:pPr>
            <a:endParaRPr lang="en-US">
              <a:latin typeface="Arial" panose="020B0604020202020204" pitchFamily="34" charset="0"/>
              <a:cs typeface="Arial" panose="020B0604020202020204" pitchFamily="34" charset="0"/>
            </a:endParaRPr>
          </a:p>
        </p:txBody>
      </p:sp>
      <p:sp>
        <p:nvSpPr>
          <p:cNvPr id="24" name="Freeform 23"/>
          <p:cNvSpPr/>
          <p:nvPr/>
        </p:nvSpPr>
        <p:spPr bwMode="auto">
          <a:xfrm>
            <a:off x="5534025" y="4800600"/>
            <a:ext cx="295275" cy="142875"/>
          </a:xfrm>
          <a:custGeom>
            <a:avLst/>
            <a:gdLst>
              <a:gd name="connsiteX0" fmla="*/ 0 w 171450"/>
              <a:gd name="connsiteY0" fmla="*/ 11112 h 77787"/>
              <a:gd name="connsiteX1" fmla="*/ 85725 w 171450"/>
              <a:gd name="connsiteY1" fmla="*/ 11112 h 77787"/>
              <a:gd name="connsiteX2" fmla="*/ 171450 w 171450"/>
              <a:gd name="connsiteY2" fmla="*/ 77787 h 77787"/>
            </a:gdLst>
            <a:ahLst/>
            <a:cxnLst>
              <a:cxn ang="0">
                <a:pos x="connsiteX0" y="connsiteY0"/>
              </a:cxn>
              <a:cxn ang="0">
                <a:pos x="connsiteX1" y="connsiteY1"/>
              </a:cxn>
              <a:cxn ang="0">
                <a:pos x="connsiteX2" y="connsiteY2"/>
              </a:cxn>
            </a:cxnLst>
            <a:rect l="l" t="t" r="r" b="b"/>
            <a:pathLst>
              <a:path w="171450" h="77787">
                <a:moveTo>
                  <a:pt x="0" y="11112"/>
                </a:moveTo>
                <a:cubicBezTo>
                  <a:pt x="28575" y="5556"/>
                  <a:pt x="57150" y="0"/>
                  <a:pt x="85725" y="11112"/>
                </a:cubicBezTo>
                <a:cubicBezTo>
                  <a:pt x="114300" y="22224"/>
                  <a:pt x="142875" y="50005"/>
                  <a:pt x="171450" y="77787"/>
                </a:cubicBezTo>
              </a:path>
            </a:pathLst>
          </a:custGeom>
          <a:noFill/>
          <a:ln w="19050" cap="flat" cmpd="sng" algn="ctr">
            <a:solidFill>
              <a:srgbClr val="FF00FF"/>
            </a:solidFill>
            <a:prstDash val="solid"/>
            <a:round/>
            <a:headEnd type="none" w="med" len="med"/>
            <a:tailEnd type="triangle" w="lg" len="lg"/>
          </a:ln>
          <a:effectLst/>
        </p:spPr>
        <p:txBody>
          <a:bodyPr/>
          <a:lstStyle/>
          <a:p>
            <a:pPr algn="ctr" eaLnBrk="1" hangingPunct="1">
              <a:defRPr/>
            </a:pPr>
            <a:endParaRPr lang="en-US">
              <a:latin typeface="Arial" panose="020B0604020202020204" pitchFamily="34" charset="0"/>
              <a:cs typeface="Arial" panose="020B0604020202020204" pitchFamily="34" charset="0"/>
            </a:endParaRPr>
          </a:p>
        </p:txBody>
      </p:sp>
      <p:sp>
        <p:nvSpPr>
          <p:cNvPr id="25" name="Freeform 24"/>
          <p:cNvSpPr/>
          <p:nvPr/>
        </p:nvSpPr>
        <p:spPr bwMode="auto">
          <a:xfrm>
            <a:off x="7000875" y="3009900"/>
            <a:ext cx="295275" cy="142875"/>
          </a:xfrm>
          <a:custGeom>
            <a:avLst/>
            <a:gdLst>
              <a:gd name="connsiteX0" fmla="*/ 0 w 171450"/>
              <a:gd name="connsiteY0" fmla="*/ 11112 h 77787"/>
              <a:gd name="connsiteX1" fmla="*/ 85725 w 171450"/>
              <a:gd name="connsiteY1" fmla="*/ 11112 h 77787"/>
              <a:gd name="connsiteX2" fmla="*/ 171450 w 171450"/>
              <a:gd name="connsiteY2" fmla="*/ 77787 h 77787"/>
            </a:gdLst>
            <a:ahLst/>
            <a:cxnLst>
              <a:cxn ang="0">
                <a:pos x="connsiteX0" y="connsiteY0"/>
              </a:cxn>
              <a:cxn ang="0">
                <a:pos x="connsiteX1" y="connsiteY1"/>
              </a:cxn>
              <a:cxn ang="0">
                <a:pos x="connsiteX2" y="connsiteY2"/>
              </a:cxn>
            </a:cxnLst>
            <a:rect l="l" t="t" r="r" b="b"/>
            <a:pathLst>
              <a:path w="171450" h="77787">
                <a:moveTo>
                  <a:pt x="0" y="11112"/>
                </a:moveTo>
                <a:cubicBezTo>
                  <a:pt x="28575" y="5556"/>
                  <a:pt x="57150" y="0"/>
                  <a:pt x="85725" y="11112"/>
                </a:cubicBezTo>
                <a:cubicBezTo>
                  <a:pt x="114300" y="22224"/>
                  <a:pt x="142875" y="50005"/>
                  <a:pt x="171450" y="77787"/>
                </a:cubicBezTo>
              </a:path>
            </a:pathLst>
          </a:custGeom>
          <a:noFill/>
          <a:ln w="19050" cap="flat" cmpd="sng" algn="ctr">
            <a:solidFill>
              <a:srgbClr val="FF00FF"/>
            </a:solidFill>
            <a:prstDash val="solid"/>
            <a:round/>
            <a:headEnd type="none" w="med" len="med"/>
            <a:tailEnd type="triangle" w="lg" len="lg"/>
          </a:ln>
          <a:effectLst/>
        </p:spPr>
        <p:txBody>
          <a:bodyPr/>
          <a:lstStyle/>
          <a:p>
            <a:pPr algn="ctr" eaLnBrk="1" hangingPunct="1">
              <a:defRPr/>
            </a:pPr>
            <a:endParaRPr lang="en-US">
              <a:solidFill>
                <a:srgbClr val="FF00FF"/>
              </a:solidFill>
              <a:latin typeface="Arial" panose="020B0604020202020204" pitchFamily="34" charset="0"/>
              <a:cs typeface="Arial" panose="020B0604020202020204" pitchFamily="34" charset="0"/>
            </a:endParaRPr>
          </a:p>
        </p:txBody>
      </p:sp>
      <p:sp>
        <p:nvSpPr>
          <p:cNvPr id="33806" name="TextBox 25"/>
          <p:cNvSpPr txBox="1">
            <a:spLocks noChangeArrowheads="1"/>
          </p:cNvSpPr>
          <p:nvPr/>
        </p:nvSpPr>
        <p:spPr bwMode="auto">
          <a:xfrm>
            <a:off x="1028700" y="3119438"/>
            <a:ext cx="990600" cy="338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Sender</a:t>
            </a:r>
          </a:p>
        </p:txBody>
      </p:sp>
      <p:sp>
        <p:nvSpPr>
          <p:cNvPr id="33807" name="TextBox 26"/>
          <p:cNvSpPr txBox="1">
            <a:spLocks noChangeArrowheads="1"/>
          </p:cNvSpPr>
          <p:nvPr/>
        </p:nvSpPr>
        <p:spPr bwMode="auto">
          <a:xfrm>
            <a:off x="933450" y="4914900"/>
            <a:ext cx="990600"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Receiver</a:t>
            </a:r>
          </a:p>
        </p:txBody>
      </p:sp>
      <p:sp>
        <p:nvSpPr>
          <p:cNvPr id="33808" name="Rectangle 27"/>
          <p:cNvSpPr>
            <a:spLocks noChangeArrowheads="1"/>
          </p:cNvSpPr>
          <p:nvPr/>
        </p:nvSpPr>
        <p:spPr bwMode="auto">
          <a:xfrm>
            <a:off x="1847850" y="4314825"/>
            <a:ext cx="409575" cy="238125"/>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3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1" grpId="0" bldLvl="0" animBg="1"/>
      <p:bldP spid="57352" grpId="0" bldLvl="0" animBg="1"/>
      <p:bldP spid="57353" grpId="0" bldLvl="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Content Placeholder 3"/>
          <p:cNvSpPr>
            <a:spLocks noGrp="1"/>
          </p:cNvSpPr>
          <p:nvPr>
            <p:ph type="body" idx="1"/>
          </p:nvPr>
        </p:nvSpPr>
        <p:spPr>
          <a:xfrm>
            <a:off x="457201" y="1600200"/>
            <a:ext cx="5663978" cy="4525963"/>
          </a:xfrm>
        </p:spPr>
        <p:txBody>
          <a:bodyPr/>
          <a:lstStyle/>
          <a:p>
            <a:pPr>
              <a:defRPr/>
            </a:pPr>
            <a:r>
              <a:rPr lang="en-US" altLang="zh-CN" sz="1800" dirty="0">
                <a:ea typeface="宋体" panose="02010600030101010101" pitchFamily="2" charset="-122"/>
              </a:rPr>
              <a:t>Larger windows enable </a:t>
            </a:r>
            <a:r>
              <a:rPr lang="en-US" altLang="zh-CN" sz="1800" u="sng" dirty="0">
                <a:ea typeface="宋体" panose="02010600030101010101" pitchFamily="2" charset="-122"/>
              </a:rPr>
              <a:t>pipelining</a:t>
            </a:r>
            <a:r>
              <a:rPr lang="en-US" altLang="zh-CN" sz="1800" dirty="0">
                <a:ea typeface="宋体" panose="02010600030101010101" pitchFamily="2" charset="-122"/>
              </a:rPr>
              <a:t> for efficient link use</a:t>
            </a:r>
          </a:p>
          <a:p>
            <a:pPr lvl="1">
              <a:defRPr/>
            </a:pPr>
            <a:r>
              <a:rPr lang="en-US" altLang="zh-CN" sz="1600" dirty="0">
                <a:ea typeface="宋体" panose="02010600030101010101" pitchFamily="2" charset="-122"/>
              </a:rPr>
              <a:t>Stop-and-wait (w=1) is inefficient for long links</a:t>
            </a:r>
          </a:p>
          <a:p>
            <a:pPr lvl="1">
              <a:defRPr/>
            </a:pPr>
            <a:r>
              <a:rPr lang="en-US" altLang="zh-CN" sz="1600" dirty="0">
                <a:ea typeface="宋体" panose="02010600030101010101" pitchFamily="2" charset="-122"/>
              </a:rPr>
              <a:t>Best window (w) depends on bandwidth-delay (BD)</a:t>
            </a:r>
          </a:p>
          <a:p>
            <a:pPr lvl="1">
              <a:defRPr/>
            </a:pPr>
            <a:r>
              <a:rPr lang="en-US" altLang="zh-CN" sz="1600" dirty="0">
                <a:ea typeface="宋体" panose="02010600030101010101" pitchFamily="2" charset="-122"/>
              </a:rPr>
              <a:t>Want </a:t>
            </a:r>
            <a:r>
              <a:rPr lang="en-US" altLang="zh-CN" sz="1600" b="1" dirty="0">
                <a:solidFill>
                  <a:srgbClr val="0000FF"/>
                </a:solidFill>
                <a:ea typeface="宋体" panose="02010600030101010101" pitchFamily="2" charset="-122"/>
              </a:rPr>
              <a:t>w = 2BD+1 </a:t>
            </a:r>
            <a:r>
              <a:rPr lang="en-US" altLang="zh-CN" sz="1600" dirty="0">
                <a:ea typeface="宋体" panose="02010600030101010101" pitchFamily="2" charset="-122"/>
              </a:rPr>
              <a:t>to ensure high link utilization</a:t>
            </a:r>
          </a:p>
          <a:p>
            <a:pPr lvl="1">
              <a:defRPr/>
            </a:pPr>
            <a:r>
              <a:rPr lang="en-US" altLang="zh-CN" sz="1600" dirty="0">
                <a:solidFill>
                  <a:srgbClr val="FF0000"/>
                </a:solidFill>
                <a:ea typeface="宋体" panose="02010600030101010101" pitchFamily="2" charset="-122"/>
              </a:rPr>
              <a:t>Notice</a:t>
            </a:r>
            <a:r>
              <a:rPr lang="en-US" altLang="zh-CN" sz="1600" dirty="0">
                <a:ea typeface="宋体" panose="02010600030101010101" pitchFamily="2" charset="-122"/>
              </a:rPr>
              <a:t>: BD here is </a:t>
            </a:r>
            <a:r>
              <a:rPr lang="en-US" altLang="zh-CN" sz="1600" u="sng" dirty="0">
                <a:ea typeface="宋体" panose="02010600030101010101" pitchFamily="2" charset="-122"/>
              </a:rPr>
              <a:t>in the number of frames</a:t>
            </a:r>
          </a:p>
          <a:p>
            <a:pPr lvl="1">
              <a:defRPr/>
            </a:pPr>
            <a:r>
              <a:rPr lang="en-US" altLang="zh-CN" sz="1600" dirty="0">
                <a:ea typeface="宋体" panose="02010600030101010101" pitchFamily="2" charset="-122"/>
              </a:rPr>
              <a:t>If we use BDP directly, suppose L is the length of a frame,  the formula should be </a:t>
            </a:r>
            <a:r>
              <a:rPr lang="en-US" altLang="zh-CN" sz="1600" b="1" dirty="0">
                <a:solidFill>
                  <a:srgbClr val="0000FF"/>
                </a:solidFill>
                <a:ea typeface="宋体" panose="02010600030101010101" pitchFamily="2" charset="-122"/>
              </a:rPr>
              <a:t>w = 2BDP/L+1 </a:t>
            </a:r>
            <a:endParaRPr lang="en-US" altLang="zh-CN" sz="2000" dirty="0">
              <a:ea typeface="宋体" panose="02010600030101010101" pitchFamily="2" charset="-122"/>
            </a:endParaRPr>
          </a:p>
          <a:p>
            <a:pPr>
              <a:defRPr/>
            </a:pPr>
            <a:r>
              <a:rPr lang="en-US" altLang="zh-CN" sz="1800" dirty="0">
                <a:ea typeface="宋体" panose="02010600030101010101" pitchFamily="2" charset="-122"/>
              </a:rPr>
              <a:t>Pipelining leads to different choices for errors/buffering</a:t>
            </a:r>
          </a:p>
          <a:p>
            <a:pPr lvl="1">
              <a:defRPr/>
            </a:pPr>
            <a:r>
              <a:rPr lang="en-US" altLang="zh-CN" sz="1600" dirty="0">
                <a:ea typeface="宋体" panose="02010600030101010101" pitchFamily="2" charset="-122"/>
              </a:rPr>
              <a:t>We will consider </a:t>
            </a:r>
            <a:r>
              <a:rPr lang="en-US" altLang="zh-CN" sz="1600" u="sng" dirty="0">
                <a:ea typeface="宋体" panose="02010600030101010101" pitchFamily="2" charset="-122"/>
              </a:rPr>
              <a:t>Go-Back-N</a:t>
            </a:r>
            <a:r>
              <a:rPr lang="en-US" altLang="zh-CN" sz="1600" dirty="0">
                <a:ea typeface="宋体" panose="02010600030101010101" pitchFamily="2" charset="-122"/>
              </a:rPr>
              <a:t> and </a:t>
            </a:r>
            <a:r>
              <a:rPr lang="en-US" altLang="zh-CN" sz="1600" u="sng" dirty="0">
                <a:ea typeface="宋体" panose="02010600030101010101" pitchFamily="2" charset="-122"/>
              </a:rPr>
              <a:t>Selective Repeat</a:t>
            </a:r>
          </a:p>
          <a:p>
            <a:pPr lvl="1">
              <a:buFont typeface="Arial" panose="020B0604020202020204" pitchFamily="34" charset="0"/>
              <a:buNone/>
              <a:defRPr/>
            </a:pPr>
            <a:endParaRPr lang="en-US" altLang="zh-CN" sz="1600" dirty="0">
              <a:ea typeface="宋体" panose="02010600030101010101" pitchFamily="2" charset="-122"/>
            </a:endParaRPr>
          </a:p>
          <a:p>
            <a:pPr>
              <a:defRPr/>
            </a:pPr>
            <a:endParaRPr lang="en-US" altLang="zh-CN" sz="1800" dirty="0">
              <a:ea typeface="宋体" panose="02010600030101010101" pitchFamily="2" charset="-122"/>
            </a:endParaRPr>
          </a:p>
        </p:txBody>
      </p:sp>
      <p:sp>
        <p:nvSpPr>
          <p:cNvPr id="34818" name="Title 1"/>
          <p:cNvSpPr>
            <a:spLocks noGrp="1"/>
          </p:cNvSpPr>
          <p:nvPr>
            <p:ph type="title"/>
          </p:nvPr>
        </p:nvSpPr>
        <p:spPr/>
        <p:txBody>
          <a:bodyPr/>
          <a:lstStyle/>
          <a:p>
            <a:r>
              <a:rPr lang="en-US" altLang="zh-CN">
                <a:ea typeface="宋体" panose="02010600030101010101" pitchFamily="2" charset="-122"/>
              </a:rPr>
              <a:t>Pipelining</a:t>
            </a:r>
          </a:p>
        </p:txBody>
      </p:sp>
      <p:grpSp>
        <p:nvGrpSpPr>
          <p:cNvPr id="2" name="组合 1">
            <a:extLst>
              <a:ext uri="{FF2B5EF4-FFF2-40B4-BE49-F238E27FC236}">
                <a16:creationId xmlns:a16="http://schemas.microsoft.com/office/drawing/2014/main" id="{00D276A7-B6FF-4EA7-A9AC-0543428BEFEF}"/>
              </a:ext>
            </a:extLst>
          </p:cNvPr>
          <p:cNvGrpSpPr/>
          <p:nvPr/>
        </p:nvGrpSpPr>
        <p:grpSpPr>
          <a:xfrm>
            <a:off x="6222282" y="4779018"/>
            <a:ext cx="2582369" cy="806118"/>
            <a:chOff x="6263403" y="4593562"/>
            <a:chExt cx="2582369" cy="806118"/>
          </a:xfrm>
        </p:grpSpPr>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8C110320-C062-457F-8151-F6A6A798AB0D}"/>
                    </a:ext>
                  </a:extLst>
                </p:cNvPr>
                <p:cNvSpPr txBox="1"/>
                <p:nvPr/>
              </p:nvSpPr>
              <p:spPr>
                <a:xfrm>
                  <a:off x="7509953" y="4593562"/>
                  <a:ext cx="1335819" cy="8061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𝑛𝐿</m:t>
                                </m:r>
                              </m:num>
                              <m:den>
                                <m:r>
                                  <a:rPr lang="en-US" altLang="zh-CN" b="0" i="1" smtClean="0">
                                    <a:latin typeface="Cambria Math" panose="02040503050406030204" pitchFamily="18" charset="0"/>
                                  </a:rPr>
                                  <m:t>𝐵</m:t>
                                </m:r>
                              </m:den>
                            </m:f>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𝐷</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𝐿</m:t>
                                </m:r>
                              </m:num>
                              <m:den>
                                <m:r>
                                  <a:rPr lang="en-US" altLang="zh-CN" b="0" i="1" smtClean="0">
                                    <a:latin typeface="Cambria Math" panose="02040503050406030204" pitchFamily="18" charset="0"/>
                                  </a:rPr>
                                  <m:t>𝐵</m:t>
                                </m:r>
                              </m:den>
                            </m:f>
                          </m:den>
                        </m:f>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oMath>
                    </m:oMathPara>
                  </a14:m>
                  <a:endParaRPr lang="zh-CN" altLang="en-US" dirty="0"/>
                </a:p>
              </p:txBody>
            </p:sp>
          </mc:Choice>
          <mc:Fallback xmlns="">
            <p:sp>
              <p:nvSpPr>
                <p:cNvPr id="56" name="文本框 55">
                  <a:extLst>
                    <a:ext uri="{FF2B5EF4-FFF2-40B4-BE49-F238E27FC236}">
                      <a16:creationId xmlns:a16="http://schemas.microsoft.com/office/drawing/2014/main" id="{8C110320-C062-457F-8151-F6A6A798AB0D}"/>
                    </a:ext>
                  </a:extLst>
                </p:cNvPr>
                <p:cNvSpPr txBox="1">
                  <a:spLocks noRot="1" noChangeAspect="1" noMove="1" noResize="1" noEditPoints="1" noAdjustHandles="1" noChangeArrowheads="1" noChangeShapeType="1" noTextEdit="1"/>
                </p:cNvSpPr>
                <p:nvPr/>
              </p:nvSpPr>
              <p:spPr>
                <a:xfrm>
                  <a:off x="7509953" y="4593562"/>
                  <a:ext cx="1335819" cy="806118"/>
                </a:xfrm>
                <a:prstGeom prst="rect">
                  <a:avLst/>
                </a:prstGeom>
                <a:blipFill>
                  <a:blip r:embed="rId3"/>
                  <a:stretch>
                    <a:fillRect/>
                  </a:stretch>
                </a:blipFill>
              </p:spPr>
              <p:txBody>
                <a:bodyPr/>
                <a:lstStyle/>
                <a:p>
                  <a:r>
                    <a:rPr lang="zh-CN" altLang="en-US">
                      <a:noFill/>
                    </a:rPr>
                    <a:t> </a:t>
                  </a:r>
                </a:p>
              </p:txBody>
            </p:sp>
          </mc:Fallback>
        </mc:AlternateContent>
        <p:sp>
          <p:nvSpPr>
            <p:cNvPr id="57" name="矩形 56">
              <a:extLst>
                <a:ext uri="{FF2B5EF4-FFF2-40B4-BE49-F238E27FC236}">
                  <a16:creationId xmlns:a16="http://schemas.microsoft.com/office/drawing/2014/main" id="{330C923B-6F1A-4677-8397-7B1FEFA46C6D}"/>
                </a:ext>
              </a:extLst>
            </p:cNvPr>
            <p:cNvSpPr/>
            <p:nvPr/>
          </p:nvSpPr>
          <p:spPr>
            <a:xfrm>
              <a:off x="6263403" y="4838303"/>
              <a:ext cx="1513556" cy="307777"/>
            </a:xfrm>
            <a:prstGeom prst="rect">
              <a:avLst/>
            </a:prstGeom>
          </p:spPr>
          <p:txBody>
            <a:bodyPr wrap="none">
              <a:spAutoFit/>
            </a:bodyPr>
            <a:lstStyle/>
            <a:p>
              <a:r>
                <a:rPr lang="en-US" altLang="zh-CN" dirty="0"/>
                <a:t>Link utilization = </a:t>
              </a:r>
              <a:endParaRPr lang="zh-CN" altLang="en-US" dirty="0"/>
            </a:p>
          </p:txBody>
        </p:sp>
      </p:gr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F653A67C-1089-4C26-A4C7-4B6BF8F5DC38}"/>
                  </a:ext>
                </a:extLst>
              </p:cNvPr>
              <p:cNvSpPr txBox="1"/>
              <p:nvPr/>
            </p:nvSpPr>
            <p:spPr>
              <a:xfrm>
                <a:off x="6928473" y="5668233"/>
                <a:ext cx="1091966" cy="403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𝐵𝐷</m:t>
                          </m:r>
                        </m:num>
                        <m:den>
                          <m:r>
                            <a:rPr lang="en-US" altLang="zh-CN" b="0" i="1" smtClean="0">
                              <a:latin typeface="Cambria Math" panose="02040503050406030204" pitchFamily="18" charset="0"/>
                              <a:ea typeface="Cambria Math" panose="02040503050406030204" pitchFamily="18" charset="0"/>
                            </a:rPr>
                            <m:t>𝐿</m:t>
                          </m:r>
                        </m:den>
                      </m:f>
                      <m:r>
                        <a:rPr lang="en-US" altLang="zh-CN" b="0" i="1" smtClean="0">
                          <a:latin typeface="Cambria Math" panose="02040503050406030204" pitchFamily="18" charset="0"/>
                          <a:ea typeface="Cambria Math" panose="02040503050406030204" pitchFamily="18" charset="0"/>
                        </a:rPr>
                        <m:t>+1</m:t>
                      </m:r>
                    </m:oMath>
                  </m:oMathPara>
                </a14:m>
                <a:endParaRPr lang="zh-CN" altLang="en-US" dirty="0"/>
              </a:p>
            </p:txBody>
          </p:sp>
        </mc:Choice>
        <mc:Fallback xmlns="">
          <p:sp>
            <p:nvSpPr>
              <p:cNvPr id="58" name="文本框 57">
                <a:extLst>
                  <a:ext uri="{FF2B5EF4-FFF2-40B4-BE49-F238E27FC236}">
                    <a16:creationId xmlns:a16="http://schemas.microsoft.com/office/drawing/2014/main" id="{F653A67C-1089-4C26-A4C7-4B6BF8F5DC38}"/>
                  </a:ext>
                </a:extLst>
              </p:cNvPr>
              <p:cNvSpPr txBox="1">
                <a:spLocks noRot="1" noChangeAspect="1" noMove="1" noResize="1" noEditPoints="1" noAdjustHandles="1" noChangeArrowheads="1" noChangeShapeType="1" noTextEdit="1"/>
              </p:cNvSpPr>
              <p:nvPr/>
            </p:nvSpPr>
            <p:spPr>
              <a:xfrm>
                <a:off x="6928473" y="5668233"/>
                <a:ext cx="1091966" cy="403316"/>
              </a:xfrm>
              <a:prstGeom prst="rect">
                <a:avLst/>
              </a:prstGeom>
              <a:blipFill>
                <a:blip r:embed="rId4"/>
                <a:stretch>
                  <a:fillRect l="-1676" r="-2793" b="-13636"/>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E8768939-3239-4880-A48D-2AA99D2A5EC5}"/>
              </a:ext>
            </a:extLst>
          </p:cNvPr>
          <p:cNvGrpSpPr/>
          <p:nvPr/>
        </p:nvGrpSpPr>
        <p:grpSpPr>
          <a:xfrm>
            <a:off x="5757500" y="1613343"/>
            <a:ext cx="3175650" cy="3167613"/>
            <a:chOff x="5757500" y="1613343"/>
            <a:chExt cx="3175650" cy="3167613"/>
          </a:xfrm>
        </p:grpSpPr>
        <p:grpSp>
          <p:nvGrpSpPr>
            <p:cNvPr id="30" name="组合 29">
              <a:extLst>
                <a:ext uri="{FF2B5EF4-FFF2-40B4-BE49-F238E27FC236}">
                  <a16:creationId xmlns:a16="http://schemas.microsoft.com/office/drawing/2014/main" id="{EB6946BD-EBA0-4891-96AE-58B406DB360F}"/>
                </a:ext>
              </a:extLst>
            </p:cNvPr>
            <p:cNvGrpSpPr/>
            <p:nvPr/>
          </p:nvGrpSpPr>
          <p:grpSpPr>
            <a:xfrm>
              <a:off x="5757500" y="1613343"/>
              <a:ext cx="3175650" cy="3167613"/>
              <a:chOff x="1701096" y="1410483"/>
              <a:chExt cx="3175650" cy="3167613"/>
            </a:xfrm>
          </p:grpSpPr>
          <p:cxnSp>
            <p:nvCxnSpPr>
              <p:cNvPr id="31" name="直接连接符 30">
                <a:extLst>
                  <a:ext uri="{FF2B5EF4-FFF2-40B4-BE49-F238E27FC236}">
                    <a16:creationId xmlns:a16="http://schemas.microsoft.com/office/drawing/2014/main" id="{F4A85244-568E-4C93-B312-2A9BDE054FAD}"/>
                  </a:ext>
                </a:extLst>
              </p:cNvPr>
              <p:cNvCxnSpPr>
                <a:cxnSpLocks/>
              </p:cNvCxnSpPr>
              <p:nvPr/>
            </p:nvCxnSpPr>
            <p:spPr>
              <a:xfrm>
                <a:off x="2141951" y="1828800"/>
                <a:ext cx="20155" cy="274929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0CB42BBE-D768-4930-BBB3-FFBD8968DE0B}"/>
                  </a:ext>
                </a:extLst>
              </p:cNvPr>
              <p:cNvCxnSpPr>
                <a:cxnSpLocks/>
              </p:cNvCxnSpPr>
              <p:nvPr/>
            </p:nvCxnSpPr>
            <p:spPr>
              <a:xfrm>
                <a:off x="4302905" y="1828800"/>
                <a:ext cx="9979" cy="274929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DD1D952A-DC87-414D-94B8-228296074B9D}"/>
                  </a:ext>
                </a:extLst>
              </p:cNvPr>
              <p:cNvCxnSpPr>
                <a:cxnSpLocks/>
              </p:cNvCxnSpPr>
              <p:nvPr/>
            </p:nvCxnSpPr>
            <p:spPr>
              <a:xfrm>
                <a:off x="2141951" y="1965960"/>
                <a:ext cx="2160954" cy="703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15B51EF8-3E23-4F52-9C57-20D3316DB2E8}"/>
                  </a:ext>
                </a:extLst>
              </p:cNvPr>
              <p:cNvCxnSpPr>
                <a:cxnSpLocks/>
              </p:cNvCxnSpPr>
              <p:nvPr/>
            </p:nvCxnSpPr>
            <p:spPr>
              <a:xfrm>
                <a:off x="2141951" y="1965960"/>
                <a:ext cx="2160954" cy="86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6DDBF6BB-7E92-4AC7-938E-7F733E05C629}"/>
                  </a:ext>
                </a:extLst>
              </p:cNvPr>
              <p:cNvCxnSpPr>
                <a:cxnSpLocks/>
              </p:cNvCxnSpPr>
              <p:nvPr/>
            </p:nvCxnSpPr>
            <p:spPr>
              <a:xfrm flipH="1">
                <a:off x="2138963" y="2855372"/>
                <a:ext cx="2160954" cy="690185"/>
              </a:xfrm>
              <a:prstGeom prst="line">
                <a:avLst/>
              </a:prstGeom>
              <a:ln>
                <a:solidFill>
                  <a:srgbClr val="FF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2CB81DC-1143-444E-AEF2-8F07BA76CDEF}"/>
                  </a:ext>
                </a:extLst>
              </p:cNvPr>
              <p:cNvCxnSpPr>
                <a:cxnSpLocks/>
              </p:cNvCxnSpPr>
              <p:nvPr/>
            </p:nvCxnSpPr>
            <p:spPr>
              <a:xfrm>
                <a:off x="2147994" y="3550881"/>
                <a:ext cx="2160954" cy="86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65B39AF-9E86-4035-92B3-D9060929FBAA}"/>
                  </a:ext>
                </a:extLst>
              </p:cNvPr>
              <p:cNvCxnSpPr>
                <a:cxnSpLocks/>
              </p:cNvCxnSpPr>
              <p:nvPr/>
            </p:nvCxnSpPr>
            <p:spPr>
              <a:xfrm>
                <a:off x="2141950" y="2147111"/>
                <a:ext cx="2160954" cy="703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6885AAC-B6B9-4A1E-B285-7FE6180449BE}"/>
                  </a:ext>
                </a:extLst>
              </p:cNvPr>
              <p:cNvCxnSpPr>
                <a:cxnSpLocks/>
              </p:cNvCxnSpPr>
              <p:nvPr/>
            </p:nvCxnSpPr>
            <p:spPr>
              <a:xfrm>
                <a:off x="2147994" y="2327877"/>
                <a:ext cx="2160954" cy="703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0972AF1-3AA3-42FE-9FF2-18A31D25E9D1}"/>
                  </a:ext>
                </a:extLst>
              </p:cNvPr>
              <p:cNvCxnSpPr>
                <a:cxnSpLocks/>
              </p:cNvCxnSpPr>
              <p:nvPr/>
            </p:nvCxnSpPr>
            <p:spPr>
              <a:xfrm>
                <a:off x="2149638" y="3387093"/>
                <a:ext cx="2160954" cy="703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481E9A1C-9FD3-46EE-92C7-873CF17BC774}"/>
                  </a:ext>
                </a:extLst>
              </p:cNvPr>
              <p:cNvCxnSpPr>
                <a:cxnSpLocks/>
              </p:cNvCxnSpPr>
              <p:nvPr/>
            </p:nvCxnSpPr>
            <p:spPr>
              <a:xfrm>
                <a:off x="2141951" y="2503463"/>
                <a:ext cx="2160954" cy="703580"/>
              </a:xfrm>
              <a:prstGeom prst="line">
                <a:avLst/>
              </a:prstGeom>
            </p:spPr>
            <p:style>
              <a:lnRef idx="1">
                <a:schemeClr val="accent1"/>
              </a:lnRef>
              <a:fillRef idx="0">
                <a:schemeClr val="accent1"/>
              </a:fillRef>
              <a:effectRef idx="0">
                <a:schemeClr val="accent1"/>
              </a:effectRef>
              <a:fontRef idx="minor">
                <a:schemeClr val="tx1"/>
              </a:fontRef>
            </p:style>
          </p:cxnSp>
          <p:sp>
            <p:nvSpPr>
              <p:cNvPr id="41" name="右大括号 40">
                <a:extLst>
                  <a:ext uri="{FF2B5EF4-FFF2-40B4-BE49-F238E27FC236}">
                    <a16:creationId xmlns:a16="http://schemas.microsoft.com/office/drawing/2014/main" id="{FF4FCAB7-1ABB-48BB-BB3D-ADCC1DFB566B}"/>
                  </a:ext>
                </a:extLst>
              </p:cNvPr>
              <p:cNvSpPr/>
              <p:nvPr/>
            </p:nvSpPr>
            <p:spPr>
              <a:xfrm>
                <a:off x="4302905" y="1974585"/>
                <a:ext cx="111537" cy="69198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42" name="文本框 41">
                <a:extLst>
                  <a:ext uri="{FF2B5EF4-FFF2-40B4-BE49-F238E27FC236}">
                    <a16:creationId xmlns:a16="http://schemas.microsoft.com/office/drawing/2014/main" id="{1A13AC7A-0E72-419D-B941-060F15EDBCA5}"/>
                  </a:ext>
                </a:extLst>
              </p:cNvPr>
              <p:cNvSpPr txBox="1"/>
              <p:nvPr/>
            </p:nvSpPr>
            <p:spPr>
              <a:xfrm>
                <a:off x="4358673" y="2200417"/>
                <a:ext cx="330200" cy="246221"/>
              </a:xfrm>
              <a:prstGeom prst="rect">
                <a:avLst/>
              </a:prstGeom>
              <a:noFill/>
            </p:spPr>
            <p:txBody>
              <a:bodyPr wrap="square" rtlCol="0">
                <a:spAutoFit/>
              </a:bodyPr>
              <a:lstStyle/>
              <a:p>
                <a:r>
                  <a:rPr lang="en-US" altLang="zh-CN" sz="1000" dirty="0"/>
                  <a:t>D</a:t>
                </a:r>
                <a:endParaRPr lang="zh-CN" altLang="en-US" sz="1000" dirty="0"/>
              </a:p>
            </p:txBody>
          </p:sp>
          <p:sp>
            <p:nvSpPr>
              <p:cNvPr id="43" name="右大括号 42">
                <a:extLst>
                  <a:ext uri="{FF2B5EF4-FFF2-40B4-BE49-F238E27FC236}">
                    <a16:creationId xmlns:a16="http://schemas.microsoft.com/office/drawing/2014/main" id="{4B9FF168-66DD-4062-9944-8370C7BA71F0}"/>
                  </a:ext>
                </a:extLst>
              </p:cNvPr>
              <p:cNvSpPr/>
              <p:nvPr/>
            </p:nvSpPr>
            <p:spPr>
              <a:xfrm>
                <a:off x="4302904" y="2855372"/>
                <a:ext cx="109326" cy="7013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44" name="文本框 43">
                <a:extLst>
                  <a:ext uri="{FF2B5EF4-FFF2-40B4-BE49-F238E27FC236}">
                    <a16:creationId xmlns:a16="http://schemas.microsoft.com/office/drawing/2014/main" id="{1D2B01E5-20E6-41E4-A474-AD34A3C702A7}"/>
                  </a:ext>
                </a:extLst>
              </p:cNvPr>
              <p:cNvSpPr txBox="1"/>
              <p:nvPr/>
            </p:nvSpPr>
            <p:spPr>
              <a:xfrm>
                <a:off x="4358673" y="2645806"/>
                <a:ext cx="518073" cy="246221"/>
              </a:xfrm>
              <a:prstGeom prst="rect">
                <a:avLst/>
              </a:prstGeom>
              <a:noFill/>
            </p:spPr>
            <p:txBody>
              <a:bodyPr wrap="square" rtlCol="0">
                <a:spAutoFit/>
              </a:bodyPr>
              <a:lstStyle/>
              <a:p>
                <a:r>
                  <a:rPr lang="en-US" altLang="zh-CN" sz="1000" dirty="0"/>
                  <a:t>L/B</a:t>
                </a:r>
                <a:endParaRPr lang="zh-CN" altLang="en-US" sz="1000" dirty="0"/>
              </a:p>
            </p:txBody>
          </p:sp>
          <p:sp>
            <p:nvSpPr>
              <p:cNvPr id="45" name="文本框 44">
                <a:extLst>
                  <a:ext uri="{FF2B5EF4-FFF2-40B4-BE49-F238E27FC236}">
                    <a16:creationId xmlns:a16="http://schemas.microsoft.com/office/drawing/2014/main" id="{68363AFD-A62C-48A1-99AC-28C7909986FE}"/>
                  </a:ext>
                </a:extLst>
              </p:cNvPr>
              <p:cNvSpPr txBox="1"/>
              <p:nvPr/>
            </p:nvSpPr>
            <p:spPr>
              <a:xfrm>
                <a:off x="4340926" y="3084174"/>
                <a:ext cx="330200" cy="246221"/>
              </a:xfrm>
              <a:prstGeom prst="rect">
                <a:avLst/>
              </a:prstGeom>
              <a:noFill/>
            </p:spPr>
            <p:txBody>
              <a:bodyPr wrap="square" rtlCol="0">
                <a:spAutoFit/>
              </a:bodyPr>
              <a:lstStyle/>
              <a:p>
                <a:r>
                  <a:rPr lang="en-US" altLang="zh-CN" sz="1000" dirty="0"/>
                  <a:t>D</a:t>
                </a:r>
                <a:endParaRPr lang="zh-CN" altLang="en-US" sz="1000" dirty="0"/>
              </a:p>
            </p:txBody>
          </p:sp>
          <p:sp>
            <p:nvSpPr>
              <p:cNvPr id="46" name="右大括号 45">
                <a:extLst>
                  <a:ext uri="{FF2B5EF4-FFF2-40B4-BE49-F238E27FC236}">
                    <a16:creationId xmlns:a16="http://schemas.microsoft.com/office/drawing/2014/main" id="{522AE048-C5A3-4024-9DDB-6B108EA9A672}"/>
                  </a:ext>
                </a:extLst>
              </p:cNvPr>
              <p:cNvSpPr/>
              <p:nvPr/>
            </p:nvSpPr>
            <p:spPr>
              <a:xfrm>
                <a:off x="4305116" y="2672975"/>
                <a:ext cx="89053" cy="1777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47" name="文本框 46">
                <a:extLst>
                  <a:ext uri="{FF2B5EF4-FFF2-40B4-BE49-F238E27FC236}">
                    <a16:creationId xmlns:a16="http://schemas.microsoft.com/office/drawing/2014/main" id="{689069B5-3588-4D81-B2C5-A4EB0DEE9492}"/>
                  </a:ext>
                </a:extLst>
              </p:cNvPr>
              <p:cNvSpPr txBox="1"/>
              <p:nvPr/>
            </p:nvSpPr>
            <p:spPr>
              <a:xfrm>
                <a:off x="2447837" y="3239645"/>
                <a:ext cx="843239" cy="246221"/>
              </a:xfrm>
              <a:prstGeom prst="rect">
                <a:avLst/>
              </a:prstGeom>
              <a:noFill/>
            </p:spPr>
            <p:txBody>
              <a:bodyPr wrap="square" rtlCol="0">
                <a:spAutoFit/>
              </a:bodyPr>
              <a:lstStyle/>
              <a:p>
                <a:r>
                  <a:rPr lang="en-US" altLang="zh-CN" sz="1000" dirty="0"/>
                  <a:t>ACK</a:t>
                </a:r>
                <a:endParaRPr lang="zh-CN" altLang="en-US" sz="1000" dirty="0"/>
              </a:p>
            </p:txBody>
          </p:sp>
          <p:sp>
            <p:nvSpPr>
              <p:cNvPr id="48" name="文本框 47">
                <a:extLst>
                  <a:ext uri="{FF2B5EF4-FFF2-40B4-BE49-F238E27FC236}">
                    <a16:creationId xmlns:a16="http://schemas.microsoft.com/office/drawing/2014/main" id="{1E826FC6-9948-40F1-AEBC-EA1BDBE35516}"/>
                  </a:ext>
                </a:extLst>
              </p:cNvPr>
              <p:cNvSpPr txBox="1"/>
              <p:nvPr/>
            </p:nvSpPr>
            <p:spPr>
              <a:xfrm>
                <a:off x="2865141" y="2210227"/>
                <a:ext cx="342870" cy="253916"/>
              </a:xfrm>
              <a:prstGeom prst="rect">
                <a:avLst/>
              </a:prstGeom>
              <a:noFill/>
            </p:spPr>
            <p:txBody>
              <a:bodyPr wrap="square" rtlCol="0">
                <a:spAutoFit/>
              </a:bodyPr>
              <a:lstStyle/>
              <a:p>
                <a:r>
                  <a:rPr lang="en-US" altLang="zh-CN" sz="1000" dirty="0"/>
                  <a:t>F1</a:t>
                </a:r>
                <a:endParaRPr lang="zh-CN" altLang="en-US" sz="1000" baseline="-25000" dirty="0"/>
              </a:p>
            </p:txBody>
          </p:sp>
          <p:sp>
            <p:nvSpPr>
              <p:cNvPr id="49" name="文本框 48">
                <a:extLst>
                  <a:ext uri="{FF2B5EF4-FFF2-40B4-BE49-F238E27FC236}">
                    <a16:creationId xmlns:a16="http://schemas.microsoft.com/office/drawing/2014/main" id="{02ED713A-89CA-46FB-A270-45BAF01C7E82}"/>
                  </a:ext>
                </a:extLst>
              </p:cNvPr>
              <p:cNvSpPr txBox="1"/>
              <p:nvPr/>
            </p:nvSpPr>
            <p:spPr>
              <a:xfrm>
                <a:off x="2861726" y="2399585"/>
                <a:ext cx="342870" cy="253916"/>
              </a:xfrm>
              <a:prstGeom prst="rect">
                <a:avLst/>
              </a:prstGeom>
              <a:noFill/>
            </p:spPr>
            <p:txBody>
              <a:bodyPr wrap="square" rtlCol="0">
                <a:spAutoFit/>
              </a:bodyPr>
              <a:lstStyle/>
              <a:p>
                <a:r>
                  <a:rPr lang="en-US" altLang="zh-CN" sz="1000" dirty="0"/>
                  <a:t>F2</a:t>
                </a:r>
                <a:endParaRPr lang="zh-CN" altLang="en-US" sz="1000" baseline="-25000" dirty="0"/>
              </a:p>
            </p:txBody>
          </p:sp>
          <p:sp>
            <p:nvSpPr>
              <p:cNvPr id="50" name="文本框 49">
                <a:extLst>
                  <a:ext uri="{FF2B5EF4-FFF2-40B4-BE49-F238E27FC236}">
                    <a16:creationId xmlns:a16="http://schemas.microsoft.com/office/drawing/2014/main" id="{55C7BCF4-61B0-4801-B7AB-CF35AFBE727C}"/>
                  </a:ext>
                </a:extLst>
              </p:cNvPr>
              <p:cNvSpPr txBox="1"/>
              <p:nvPr/>
            </p:nvSpPr>
            <p:spPr>
              <a:xfrm>
                <a:off x="2869457" y="3042014"/>
                <a:ext cx="338554" cy="246221"/>
              </a:xfrm>
              <a:prstGeom prst="rect">
                <a:avLst/>
              </a:prstGeom>
              <a:noFill/>
            </p:spPr>
            <p:txBody>
              <a:bodyPr vert="eaVert" wrap="square" rtlCol="0">
                <a:spAutoFit/>
              </a:bodyPr>
              <a:lstStyle/>
              <a:p>
                <a:r>
                  <a:rPr lang="en-US" altLang="zh-CN" sz="1000" dirty="0"/>
                  <a:t>…</a:t>
                </a:r>
                <a:endParaRPr lang="zh-CN" altLang="en-US" sz="1000" dirty="0"/>
              </a:p>
            </p:txBody>
          </p:sp>
          <p:sp>
            <p:nvSpPr>
              <p:cNvPr id="51" name="文本框 50">
                <a:extLst>
                  <a:ext uri="{FF2B5EF4-FFF2-40B4-BE49-F238E27FC236}">
                    <a16:creationId xmlns:a16="http://schemas.microsoft.com/office/drawing/2014/main" id="{9E1E0F94-56D5-47B5-BB94-EB8E772E2BAA}"/>
                  </a:ext>
                </a:extLst>
              </p:cNvPr>
              <p:cNvSpPr txBox="1"/>
              <p:nvPr/>
            </p:nvSpPr>
            <p:spPr>
              <a:xfrm>
                <a:off x="1701096" y="1440180"/>
                <a:ext cx="922020" cy="307777"/>
              </a:xfrm>
              <a:prstGeom prst="rect">
                <a:avLst/>
              </a:prstGeom>
              <a:noFill/>
            </p:spPr>
            <p:txBody>
              <a:bodyPr wrap="square" rtlCol="0">
                <a:spAutoFit/>
              </a:bodyPr>
              <a:lstStyle/>
              <a:p>
                <a:r>
                  <a:rPr lang="en-US" altLang="zh-CN" dirty="0"/>
                  <a:t>Sender</a:t>
                </a:r>
                <a:endParaRPr lang="zh-CN" altLang="en-US" dirty="0"/>
              </a:p>
            </p:txBody>
          </p:sp>
          <p:sp>
            <p:nvSpPr>
              <p:cNvPr id="52" name="文本框 51">
                <a:extLst>
                  <a:ext uri="{FF2B5EF4-FFF2-40B4-BE49-F238E27FC236}">
                    <a16:creationId xmlns:a16="http://schemas.microsoft.com/office/drawing/2014/main" id="{28ACA2B5-4CA6-4B7C-BE4D-87C028FD3F5C}"/>
                  </a:ext>
                </a:extLst>
              </p:cNvPr>
              <p:cNvSpPr txBox="1"/>
              <p:nvPr/>
            </p:nvSpPr>
            <p:spPr>
              <a:xfrm>
                <a:off x="3841894" y="1410483"/>
                <a:ext cx="922020" cy="307777"/>
              </a:xfrm>
              <a:prstGeom prst="rect">
                <a:avLst/>
              </a:prstGeom>
              <a:noFill/>
            </p:spPr>
            <p:txBody>
              <a:bodyPr wrap="square" rtlCol="0">
                <a:spAutoFit/>
              </a:bodyPr>
              <a:lstStyle/>
              <a:p>
                <a:r>
                  <a:rPr lang="en-US" altLang="zh-CN" dirty="0"/>
                  <a:t>Receiver</a:t>
                </a:r>
                <a:endParaRPr lang="zh-CN" altLang="en-US" dirty="0"/>
              </a:p>
            </p:txBody>
          </p:sp>
          <p:cxnSp>
            <p:nvCxnSpPr>
              <p:cNvPr id="53" name="直接连接符 52">
                <a:extLst>
                  <a:ext uri="{FF2B5EF4-FFF2-40B4-BE49-F238E27FC236}">
                    <a16:creationId xmlns:a16="http://schemas.microsoft.com/office/drawing/2014/main" id="{E46208EE-25B1-468D-B995-617857AF110E}"/>
                  </a:ext>
                </a:extLst>
              </p:cNvPr>
              <p:cNvCxnSpPr>
                <a:cxnSpLocks/>
              </p:cNvCxnSpPr>
              <p:nvPr/>
            </p:nvCxnSpPr>
            <p:spPr>
              <a:xfrm>
                <a:off x="2152914" y="3551253"/>
                <a:ext cx="2160954" cy="703580"/>
              </a:xfrm>
              <a:prstGeom prst="line">
                <a:avLst/>
              </a:prstGeom>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281E5F8C-D92E-452E-B386-E5962F552216}"/>
                  </a:ext>
                </a:extLst>
              </p:cNvPr>
              <p:cNvSpPr txBox="1"/>
              <p:nvPr/>
            </p:nvSpPr>
            <p:spPr>
              <a:xfrm>
                <a:off x="2861726" y="2593270"/>
                <a:ext cx="342870" cy="253916"/>
              </a:xfrm>
              <a:prstGeom prst="rect">
                <a:avLst/>
              </a:prstGeom>
              <a:noFill/>
            </p:spPr>
            <p:txBody>
              <a:bodyPr wrap="square" rtlCol="0">
                <a:spAutoFit/>
              </a:bodyPr>
              <a:lstStyle/>
              <a:p>
                <a:r>
                  <a:rPr lang="en-US" altLang="zh-CN" sz="1000" dirty="0"/>
                  <a:t>F3</a:t>
                </a:r>
                <a:endParaRPr lang="zh-CN" altLang="en-US" sz="1000" baseline="-25000" dirty="0"/>
              </a:p>
            </p:txBody>
          </p:sp>
          <p:sp>
            <p:nvSpPr>
              <p:cNvPr id="55" name="文本框 54">
                <a:extLst>
                  <a:ext uri="{FF2B5EF4-FFF2-40B4-BE49-F238E27FC236}">
                    <a16:creationId xmlns:a16="http://schemas.microsoft.com/office/drawing/2014/main" id="{BCAF777C-BB35-4D2D-B84B-F0E49C3C617F}"/>
                  </a:ext>
                </a:extLst>
              </p:cNvPr>
              <p:cNvSpPr txBox="1"/>
              <p:nvPr/>
            </p:nvSpPr>
            <p:spPr>
              <a:xfrm>
                <a:off x="2865141" y="3611011"/>
                <a:ext cx="391859" cy="246221"/>
              </a:xfrm>
              <a:prstGeom prst="rect">
                <a:avLst/>
              </a:prstGeom>
              <a:noFill/>
            </p:spPr>
            <p:txBody>
              <a:bodyPr wrap="square" rtlCol="0">
                <a:spAutoFit/>
              </a:bodyPr>
              <a:lstStyle/>
              <a:p>
                <a:r>
                  <a:rPr lang="en-US" altLang="zh-CN" sz="1000" dirty="0" err="1"/>
                  <a:t>Fn</a:t>
                </a:r>
                <a:endParaRPr lang="zh-CN" altLang="en-US" sz="1000" dirty="0"/>
              </a:p>
            </p:txBody>
          </p:sp>
        </p:grpSp>
        <p:sp>
          <p:nvSpPr>
            <p:cNvPr id="67" name="Freeform 17">
              <a:extLst>
                <a:ext uri="{FF2B5EF4-FFF2-40B4-BE49-F238E27FC236}">
                  <a16:creationId xmlns:a16="http://schemas.microsoft.com/office/drawing/2014/main" id="{9DDCB596-CA33-478D-AFE4-006376B52299}"/>
                </a:ext>
              </a:extLst>
            </p:cNvPr>
            <p:cNvSpPr>
              <a:spLocks noChangeArrowheads="1"/>
            </p:cNvSpPr>
            <p:nvPr/>
          </p:nvSpPr>
          <p:spPr bwMode="auto">
            <a:xfrm>
              <a:off x="6195367" y="2171780"/>
              <a:ext cx="2160954" cy="882549"/>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solidFill>
              <a:srgbClr val="0070C0">
                <a:alpha val="50000"/>
              </a:srgbClr>
            </a:solidFill>
            <a:ln w="9360">
              <a:noFill/>
              <a:round/>
              <a:headEnd/>
              <a:tailEnd/>
            </a:ln>
          </p:spPr>
          <p:txBody>
            <a:bodyPr wrap="none" anchor="ctr"/>
            <a:lstStyle/>
            <a:p>
              <a:pPr algn="ctr" fontAlgn="base">
                <a:spcBef>
                  <a:spcPct val="0"/>
                </a:spcBef>
                <a:spcAft>
                  <a:spcPct val="0"/>
                </a:spcAft>
              </a:pPr>
              <a:endParaRPr lang="zh-CN" altLang="en-US">
                <a:solidFill>
                  <a:srgbClr val="000000"/>
                </a:solidFill>
                <a:latin typeface="Arial" charset="0"/>
              </a:endParaRPr>
            </a:p>
          </p:txBody>
        </p:sp>
        <p:sp>
          <p:nvSpPr>
            <p:cNvPr id="69" name="Freeform 17">
              <a:extLst>
                <a:ext uri="{FF2B5EF4-FFF2-40B4-BE49-F238E27FC236}">
                  <a16:creationId xmlns:a16="http://schemas.microsoft.com/office/drawing/2014/main" id="{7F0A6FDC-7882-41B5-A0E5-5E6A75553C59}"/>
                </a:ext>
              </a:extLst>
            </p:cNvPr>
            <p:cNvSpPr>
              <a:spLocks noChangeArrowheads="1"/>
            </p:cNvSpPr>
            <p:nvPr/>
          </p:nvSpPr>
          <p:spPr bwMode="auto">
            <a:xfrm>
              <a:off x="6209318" y="2356629"/>
              <a:ext cx="2160954" cy="882549"/>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solidFill>
              <a:srgbClr val="0070C0">
                <a:alpha val="50000"/>
              </a:srgbClr>
            </a:solidFill>
            <a:ln w="9360">
              <a:noFill/>
              <a:round/>
              <a:headEnd/>
              <a:tailEnd/>
            </a:ln>
          </p:spPr>
          <p:txBody>
            <a:bodyPr wrap="none" anchor="ctr"/>
            <a:lstStyle/>
            <a:p>
              <a:pPr algn="ctr" fontAlgn="base">
                <a:spcBef>
                  <a:spcPct val="0"/>
                </a:spcBef>
                <a:spcAft>
                  <a:spcPct val="0"/>
                </a:spcAft>
              </a:pPr>
              <a:endParaRPr lang="zh-CN" altLang="en-US">
                <a:solidFill>
                  <a:srgbClr val="000000"/>
                </a:solidFill>
                <a:latin typeface="Arial" charset="0"/>
              </a:endParaRPr>
            </a:p>
          </p:txBody>
        </p:sp>
        <p:sp>
          <p:nvSpPr>
            <p:cNvPr id="70" name="Freeform 17">
              <a:extLst>
                <a:ext uri="{FF2B5EF4-FFF2-40B4-BE49-F238E27FC236}">
                  <a16:creationId xmlns:a16="http://schemas.microsoft.com/office/drawing/2014/main" id="{D20C9A00-CAD9-4B5E-BF5F-39FB1E08633E}"/>
                </a:ext>
              </a:extLst>
            </p:cNvPr>
            <p:cNvSpPr>
              <a:spLocks noChangeArrowheads="1"/>
            </p:cNvSpPr>
            <p:nvPr/>
          </p:nvSpPr>
          <p:spPr bwMode="auto">
            <a:xfrm>
              <a:off x="6213429" y="2532016"/>
              <a:ext cx="2160954" cy="882549"/>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solidFill>
              <a:srgbClr val="0070C0">
                <a:alpha val="50000"/>
              </a:srgbClr>
            </a:solidFill>
            <a:ln w="9360">
              <a:noFill/>
              <a:round/>
              <a:headEnd/>
              <a:tailEnd/>
            </a:ln>
          </p:spPr>
          <p:txBody>
            <a:bodyPr wrap="none" anchor="ctr"/>
            <a:lstStyle/>
            <a:p>
              <a:pPr algn="ctr" fontAlgn="base">
                <a:spcBef>
                  <a:spcPct val="0"/>
                </a:spcBef>
                <a:spcAft>
                  <a:spcPct val="0"/>
                </a:spcAft>
              </a:pPr>
              <a:endParaRPr lang="zh-CN" altLang="en-US">
                <a:solidFill>
                  <a:srgbClr val="000000"/>
                </a:solidFill>
                <a:latin typeface="Arial" charset="0"/>
              </a:endParaRPr>
            </a:p>
          </p:txBody>
        </p:sp>
        <p:sp>
          <p:nvSpPr>
            <p:cNvPr id="71" name="Freeform 17">
              <a:extLst>
                <a:ext uri="{FF2B5EF4-FFF2-40B4-BE49-F238E27FC236}">
                  <a16:creationId xmlns:a16="http://schemas.microsoft.com/office/drawing/2014/main" id="{03B4D3C1-C528-4180-9884-81894C6B10C0}"/>
                </a:ext>
              </a:extLst>
            </p:cNvPr>
            <p:cNvSpPr>
              <a:spLocks noChangeArrowheads="1"/>
            </p:cNvSpPr>
            <p:nvPr/>
          </p:nvSpPr>
          <p:spPr bwMode="auto">
            <a:xfrm>
              <a:off x="6213429" y="3593619"/>
              <a:ext cx="2160954" cy="882549"/>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solidFill>
              <a:srgbClr val="0070C0">
                <a:alpha val="50000"/>
              </a:srgbClr>
            </a:solidFill>
            <a:ln w="9360">
              <a:noFill/>
              <a:round/>
              <a:headEnd/>
              <a:tailEnd/>
            </a:ln>
          </p:spPr>
          <p:txBody>
            <a:bodyPr wrap="none" anchor="ctr"/>
            <a:lstStyle/>
            <a:p>
              <a:pPr algn="ctr" fontAlgn="base">
                <a:spcBef>
                  <a:spcPct val="0"/>
                </a:spcBef>
                <a:spcAft>
                  <a:spcPct val="0"/>
                </a:spcAft>
              </a:pPr>
              <a:endParaRPr lang="zh-CN" altLang="en-US">
                <a:solidFill>
                  <a:srgbClr val="000000"/>
                </a:solidFill>
                <a:latin typeface="Arial" charset="0"/>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0127BA3-1D2A-4A01-93FC-07BF219B86CF}"/>
              </a:ext>
            </a:extLst>
          </p:cNvPr>
          <p:cNvSpPr>
            <a:spLocks noGrp="1"/>
          </p:cNvSpPr>
          <p:nvPr>
            <p:ph type="title"/>
          </p:nvPr>
        </p:nvSpPr>
        <p:spPr/>
        <p:txBody>
          <a:bodyPr/>
          <a:lstStyle/>
          <a:p>
            <a:r>
              <a:rPr lang="en-US" altLang="zh-CN" dirty="0"/>
              <a:t>Link Utilization without Pipelining</a:t>
            </a:r>
            <a:endParaRPr lang="zh-CN" altLang="en-US" dirty="0"/>
          </a:p>
        </p:txBody>
      </p:sp>
      <p:grpSp>
        <p:nvGrpSpPr>
          <p:cNvPr id="59" name="组合 58">
            <a:extLst>
              <a:ext uri="{FF2B5EF4-FFF2-40B4-BE49-F238E27FC236}">
                <a16:creationId xmlns:a16="http://schemas.microsoft.com/office/drawing/2014/main" id="{F1A71F67-365F-44F1-9096-39E992160232}"/>
              </a:ext>
            </a:extLst>
          </p:cNvPr>
          <p:cNvGrpSpPr/>
          <p:nvPr/>
        </p:nvGrpSpPr>
        <p:grpSpPr>
          <a:xfrm>
            <a:off x="481886" y="4952697"/>
            <a:ext cx="3159141" cy="1398781"/>
            <a:chOff x="6263403" y="4584937"/>
            <a:chExt cx="2394849" cy="1398781"/>
          </a:xfrm>
        </p:grpSpPr>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C22FE1A2-B661-4807-8E03-D50B7DDABDC8}"/>
                    </a:ext>
                  </a:extLst>
                </p:cNvPr>
                <p:cNvSpPr txBox="1"/>
                <p:nvPr/>
              </p:nvSpPr>
              <p:spPr>
                <a:xfrm>
                  <a:off x="7322433" y="4584937"/>
                  <a:ext cx="1335819" cy="13987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𝐿</m:t>
                                </m:r>
                              </m:num>
                              <m:den>
                                <m:r>
                                  <a:rPr lang="en-US" altLang="zh-CN" b="0" i="1" smtClean="0">
                                    <a:latin typeface="Cambria Math" panose="02040503050406030204" pitchFamily="18" charset="0"/>
                                  </a:rPr>
                                  <m:t>𝐵</m:t>
                                </m:r>
                              </m:den>
                            </m:f>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𝐷</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𝐿</m:t>
                                </m:r>
                              </m:num>
                              <m:den>
                                <m:r>
                                  <a:rPr lang="en-US" altLang="zh-CN" b="0" i="1" smtClean="0">
                                    <a:latin typeface="Cambria Math" panose="02040503050406030204" pitchFamily="18" charset="0"/>
                                  </a:rPr>
                                  <m:t>𝐵</m:t>
                                </m:r>
                              </m:den>
                            </m:f>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𝐵𝐷</m:t>
                                </m:r>
                              </m:num>
                              <m:den>
                                <m:r>
                                  <a:rPr lang="en-US" altLang="zh-CN" b="0" i="1" smtClean="0">
                                    <a:latin typeface="Cambria Math" panose="02040503050406030204" pitchFamily="18" charset="0"/>
                                  </a:rPr>
                                  <m:t>𝐿</m:t>
                                </m:r>
                              </m:den>
                            </m:f>
                            <m:r>
                              <a:rPr lang="en-US" altLang="zh-CN" b="0" i="1" smtClean="0">
                                <a:latin typeface="Cambria Math" panose="02040503050406030204" pitchFamily="18" charset="0"/>
                              </a:rPr>
                              <m:t>+1</m:t>
                            </m:r>
                          </m:den>
                        </m:f>
                      </m:oMath>
                    </m:oMathPara>
                  </a14:m>
                  <a:endParaRPr lang="zh-CN" altLang="en-US" dirty="0"/>
                </a:p>
              </p:txBody>
            </p:sp>
          </mc:Choice>
          <mc:Fallback xmlns="">
            <p:sp>
              <p:nvSpPr>
                <p:cNvPr id="60" name="文本框 59">
                  <a:extLst>
                    <a:ext uri="{FF2B5EF4-FFF2-40B4-BE49-F238E27FC236}">
                      <a16:creationId xmlns:a16="http://schemas.microsoft.com/office/drawing/2014/main" id="{C22FE1A2-B661-4807-8E03-D50B7DDABDC8}"/>
                    </a:ext>
                  </a:extLst>
                </p:cNvPr>
                <p:cNvSpPr txBox="1">
                  <a:spLocks noRot="1" noChangeAspect="1" noMove="1" noResize="1" noEditPoints="1" noAdjustHandles="1" noChangeArrowheads="1" noChangeShapeType="1" noTextEdit="1"/>
                </p:cNvSpPr>
                <p:nvPr/>
              </p:nvSpPr>
              <p:spPr>
                <a:xfrm>
                  <a:off x="7322433" y="4584937"/>
                  <a:ext cx="1335819" cy="1398781"/>
                </a:xfrm>
                <a:prstGeom prst="rect">
                  <a:avLst/>
                </a:prstGeom>
                <a:blipFill>
                  <a:blip r:embed="rId2"/>
                  <a:stretch>
                    <a:fillRect/>
                  </a:stretch>
                </a:blipFill>
              </p:spPr>
              <p:txBody>
                <a:bodyPr/>
                <a:lstStyle/>
                <a:p>
                  <a:r>
                    <a:rPr lang="zh-CN" altLang="en-US">
                      <a:noFill/>
                    </a:rPr>
                    <a:t> </a:t>
                  </a:r>
                </a:p>
              </p:txBody>
            </p:sp>
          </mc:Fallback>
        </mc:AlternateContent>
        <p:sp>
          <p:nvSpPr>
            <p:cNvPr id="61" name="矩形 60">
              <a:extLst>
                <a:ext uri="{FF2B5EF4-FFF2-40B4-BE49-F238E27FC236}">
                  <a16:creationId xmlns:a16="http://schemas.microsoft.com/office/drawing/2014/main" id="{5F99622F-34CE-4CA5-BDC8-DF83454B8535}"/>
                </a:ext>
              </a:extLst>
            </p:cNvPr>
            <p:cNvSpPr/>
            <p:nvPr/>
          </p:nvSpPr>
          <p:spPr>
            <a:xfrm>
              <a:off x="6263403" y="4838303"/>
              <a:ext cx="1513556" cy="307777"/>
            </a:xfrm>
            <a:prstGeom prst="rect">
              <a:avLst/>
            </a:prstGeom>
          </p:spPr>
          <p:txBody>
            <a:bodyPr wrap="none">
              <a:spAutoFit/>
            </a:bodyPr>
            <a:lstStyle/>
            <a:p>
              <a:r>
                <a:rPr lang="en-US" altLang="zh-CN" dirty="0"/>
                <a:t>Link utilization = </a:t>
              </a:r>
              <a:endParaRPr lang="zh-CN" altLang="en-US" dirty="0"/>
            </a:p>
          </p:txBody>
        </p:sp>
      </p:grpSp>
      <p:grpSp>
        <p:nvGrpSpPr>
          <p:cNvPr id="67" name="组合 66">
            <a:extLst>
              <a:ext uri="{FF2B5EF4-FFF2-40B4-BE49-F238E27FC236}">
                <a16:creationId xmlns:a16="http://schemas.microsoft.com/office/drawing/2014/main" id="{724BC7D5-9969-4798-8685-9AAC72B73FF3}"/>
              </a:ext>
            </a:extLst>
          </p:cNvPr>
          <p:cNvGrpSpPr/>
          <p:nvPr/>
        </p:nvGrpSpPr>
        <p:grpSpPr>
          <a:xfrm>
            <a:off x="750153" y="1510176"/>
            <a:ext cx="3175650" cy="3476458"/>
            <a:chOff x="643652" y="1339079"/>
            <a:chExt cx="3175650" cy="3476458"/>
          </a:xfrm>
        </p:grpSpPr>
        <p:cxnSp>
          <p:nvCxnSpPr>
            <p:cNvPr id="7" name="直接连接符 6">
              <a:extLst>
                <a:ext uri="{FF2B5EF4-FFF2-40B4-BE49-F238E27FC236}">
                  <a16:creationId xmlns:a16="http://schemas.microsoft.com/office/drawing/2014/main" id="{365A0A1D-3C64-4620-810C-F4F5583FAD05}"/>
                </a:ext>
              </a:extLst>
            </p:cNvPr>
            <p:cNvCxnSpPr>
              <a:cxnSpLocks/>
            </p:cNvCxnSpPr>
            <p:nvPr/>
          </p:nvCxnSpPr>
          <p:spPr>
            <a:xfrm>
              <a:off x="1084507" y="2066241"/>
              <a:ext cx="20155" cy="274929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14B57C86-CAFA-4E57-9DE0-84FFBD8E85CA}"/>
                </a:ext>
              </a:extLst>
            </p:cNvPr>
            <p:cNvCxnSpPr>
              <a:cxnSpLocks/>
            </p:cNvCxnSpPr>
            <p:nvPr/>
          </p:nvCxnSpPr>
          <p:spPr>
            <a:xfrm>
              <a:off x="3245461" y="2066241"/>
              <a:ext cx="9979" cy="274929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8BF3A9E-2643-4244-A697-FF93FB5C80DA}"/>
                </a:ext>
              </a:extLst>
            </p:cNvPr>
            <p:cNvCxnSpPr>
              <a:cxnSpLocks/>
            </p:cNvCxnSpPr>
            <p:nvPr/>
          </p:nvCxnSpPr>
          <p:spPr>
            <a:xfrm>
              <a:off x="1084507" y="2203401"/>
              <a:ext cx="2160954" cy="703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755AD20-AE24-4580-816F-B9D508A4282C}"/>
                </a:ext>
              </a:extLst>
            </p:cNvPr>
            <p:cNvCxnSpPr>
              <a:cxnSpLocks/>
            </p:cNvCxnSpPr>
            <p:nvPr/>
          </p:nvCxnSpPr>
          <p:spPr>
            <a:xfrm>
              <a:off x="1084507" y="2203401"/>
              <a:ext cx="2160954" cy="86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91064F0-DDB2-4D41-8720-8C37379F6A45}"/>
                </a:ext>
              </a:extLst>
            </p:cNvPr>
            <p:cNvCxnSpPr>
              <a:cxnSpLocks/>
            </p:cNvCxnSpPr>
            <p:nvPr/>
          </p:nvCxnSpPr>
          <p:spPr>
            <a:xfrm flipH="1">
              <a:off x="1081519" y="3092813"/>
              <a:ext cx="2160954" cy="690185"/>
            </a:xfrm>
            <a:prstGeom prst="line">
              <a:avLst/>
            </a:prstGeom>
            <a:ln>
              <a:solidFill>
                <a:srgbClr val="FF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67D9D08-EF23-4DB8-8C58-D8F7AE86D7DD}"/>
                </a:ext>
              </a:extLst>
            </p:cNvPr>
            <p:cNvCxnSpPr>
              <a:cxnSpLocks/>
            </p:cNvCxnSpPr>
            <p:nvPr/>
          </p:nvCxnSpPr>
          <p:spPr>
            <a:xfrm>
              <a:off x="1090550" y="3788322"/>
              <a:ext cx="2160954" cy="86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D92B304-CE35-431D-BFF4-C98D2FD49AA6}"/>
                </a:ext>
              </a:extLst>
            </p:cNvPr>
            <p:cNvCxnSpPr>
              <a:cxnSpLocks/>
            </p:cNvCxnSpPr>
            <p:nvPr/>
          </p:nvCxnSpPr>
          <p:spPr>
            <a:xfrm>
              <a:off x="1084506" y="2384552"/>
              <a:ext cx="2160954" cy="703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D8E0EDA-9E40-4F8B-8446-2FF5AC5B1E97}"/>
                </a:ext>
              </a:extLst>
            </p:cNvPr>
            <p:cNvCxnSpPr>
              <a:cxnSpLocks/>
            </p:cNvCxnSpPr>
            <p:nvPr/>
          </p:nvCxnSpPr>
          <p:spPr>
            <a:xfrm>
              <a:off x="1104662" y="3982975"/>
              <a:ext cx="2160954" cy="703580"/>
            </a:xfrm>
            <a:prstGeom prst="line">
              <a:avLst/>
            </a:prstGeom>
          </p:spPr>
          <p:style>
            <a:lnRef idx="1">
              <a:schemeClr val="accent1"/>
            </a:lnRef>
            <a:fillRef idx="0">
              <a:schemeClr val="accent1"/>
            </a:fillRef>
            <a:effectRef idx="0">
              <a:schemeClr val="accent1"/>
            </a:effectRef>
            <a:fontRef idx="minor">
              <a:schemeClr val="tx1"/>
            </a:fontRef>
          </p:style>
        </p:cxnSp>
        <p:sp>
          <p:nvSpPr>
            <p:cNvPr id="17" name="右大括号 16">
              <a:extLst>
                <a:ext uri="{FF2B5EF4-FFF2-40B4-BE49-F238E27FC236}">
                  <a16:creationId xmlns:a16="http://schemas.microsoft.com/office/drawing/2014/main" id="{DD1C3DE1-32BC-4C7D-AEA8-8C0D4051DAA5}"/>
                </a:ext>
              </a:extLst>
            </p:cNvPr>
            <p:cNvSpPr/>
            <p:nvPr/>
          </p:nvSpPr>
          <p:spPr>
            <a:xfrm>
              <a:off x="3245461" y="2212026"/>
              <a:ext cx="111537" cy="69198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18" name="文本框 17">
              <a:extLst>
                <a:ext uri="{FF2B5EF4-FFF2-40B4-BE49-F238E27FC236}">
                  <a16:creationId xmlns:a16="http://schemas.microsoft.com/office/drawing/2014/main" id="{B269A334-2C3B-4F2E-A416-58C1298E3F1A}"/>
                </a:ext>
              </a:extLst>
            </p:cNvPr>
            <p:cNvSpPr txBox="1"/>
            <p:nvPr/>
          </p:nvSpPr>
          <p:spPr>
            <a:xfrm>
              <a:off x="3301229" y="2437858"/>
              <a:ext cx="330200" cy="246221"/>
            </a:xfrm>
            <a:prstGeom prst="rect">
              <a:avLst/>
            </a:prstGeom>
            <a:noFill/>
          </p:spPr>
          <p:txBody>
            <a:bodyPr wrap="square" rtlCol="0">
              <a:spAutoFit/>
            </a:bodyPr>
            <a:lstStyle/>
            <a:p>
              <a:r>
                <a:rPr lang="en-US" altLang="zh-CN" sz="1000" dirty="0"/>
                <a:t>D</a:t>
              </a:r>
              <a:endParaRPr lang="zh-CN" altLang="en-US" sz="1000" dirty="0"/>
            </a:p>
          </p:txBody>
        </p:sp>
        <p:sp>
          <p:nvSpPr>
            <p:cNvPr id="19" name="右大括号 18">
              <a:extLst>
                <a:ext uri="{FF2B5EF4-FFF2-40B4-BE49-F238E27FC236}">
                  <a16:creationId xmlns:a16="http://schemas.microsoft.com/office/drawing/2014/main" id="{A9642E1D-AD13-4206-88CB-93F0F7C0BA37}"/>
                </a:ext>
              </a:extLst>
            </p:cNvPr>
            <p:cNvSpPr/>
            <p:nvPr/>
          </p:nvSpPr>
          <p:spPr>
            <a:xfrm>
              <a:off x="3245460" y="3092813"/>
              <a:ext cx="109326" cy="7013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20" name="文本框 19">
              <a:extLst>
                <a:ext uri="{FF2B5EF4-FFF2-40B4-BE49-F238E27FC236}">
                  <a16:creationId xmlns:a16="http://schemas.microsoft.com/office/drawing/2014/main" id="{E24B0466-8151-4F51-ABB7-2FFC0DD876C7}"/>
                </a:ext>
              </a:extLst>
            </p:cNvPr>
            <p:cNvSpPr txBox="1"/>
            <p:nvPr/>
          </p:nvSpPr>
          <p:spPr>
            <a:xfrm>
              <a:off x="3301229" y="2883247"/>
              <a:ext cx="518073" cy="246221"/>
            </a:xfrm>
            <a:prstGeom prst="rect">
              <a:avLst/>
            </a:prstGeom>
            <a:noFill/>
          </p:spPr>
          <p:txBody>
            <a:bodyPr wrap="square" rtlCol="0">
              <a:spAutoFit/>
            </a:bodyPr>
            <a:lstStyle/>
            <a:p>
              <a:r>
                <a:rPr lang="en-US" altLang="zh-CN" sz="1000" dirty="0"/>
                <a:t>L/B</a:t>
              </a:r>
              <a:endParaRPr lang="zh-CN" altLang="en-US" sz="1000" dirty="0"/>
            </a:p>
          </p:txBody>
        </p:sp>
        <p:sp>
          <p:nvSpPr>
            <p:cNvPr id="21" name="文本框 20">
              <a:extLst>
                <a:ext uri="{FF2B5EF4-FFF2-40B4-BE49-F238E27FC236}">
                  <a16:creationId xmlns:a16="http://schemas.microsoft.com/office/drawing/2014/main" id="{7F8EE530-4384-4599-BB71-05D0822084F6}"/>
                </a:ext>
              </a:extLst>
            </p:cNvPr>
            <p:cNvSpPr txBox="1"/>
            <p:nvPr/>
          </p:nvSpPr>
          <p:spPr>
            <a:xfrm>
              <a:off x="3283482" y="3321615"/>
              <a:ext cx="330200" cy="246221"/>
            </a:xfrm>
            <a:prstGeom prst="rect">
              <a:avLst/>
            </a:prstGeom>
            <a:noFill/>
          </p:spPr>
          <p:txBody>
            <a:bodyPr wrap="square" rtlCol="0">
              <a:spAutoFit/>
            </a:bodyPr>
            <a:lstStyle/>
            <a:p>
              <a:r>
                <a:rPr lang="en-US" altLang="zh-CN" sz="1000" dirty="0"/>
                <a:t>D</a:t>
              </a:r>
              <a:endParaRPr lang="zh-CN" altLang="en-US" sz="1000" dirty="0"/>
            </a:p>
          </p:txBody>
        </p:sp>
        <p:sp>
          <p:nvSpPr>
            <p:cNvPr id="22" name="右大括号 21">
              <a:extLst>
                <a:ext uri="{FF2B5EF4-FFF2-40B4-BE49-F238E27FC236}">
                  <a16:creationId xmlns:a16="http://schemas.microsoft.com/office/drawing/2014/main" id="{D4826F1A-6005-4A37-9FDB-A201A4ADA6A6}"/>
                </a:ext>
              </a:extLst>
            </p:cNvPr>
            <p:cNvSpPr/>
            <p:nvPr/>
          </p:nvSpPr>
          <p:spPr>
            <a:xfrm>
              <a:off x="3247672" y="2910416"/>
              <a:ext cx="89053" cy="1777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23" name="文本框 22">
              <a:extLst>
                <a:ext uri="{FF2B5EF4-FFF2-40B4-BE49-F238E27FC236}">
                  <a16:creationId xmlns:a16="http://schemas.microsoft.com/office/drawing/2014/main" id="{28FC21F9-0A16-4B3E-AC1C-B2245B3636A6}"/>
                </a:ext>
              </a:extLst>
            </p:cNvPr>
            <p:cNvSpPr txBox="1"/>
            <p:nvPr/>
          </p:nvSpPr>
          <p:spPr>
            <a:xfrm>
              <a:off x="1390393" y="3477086"/>
              <a:ext cx="843239" cy="246221"/>
            </a:xfrm>
            <a:prstGeom prst="rect">
              <a:avLst/>
            </a:prstGeom>
            <a:noFill/>
          </p:spPr>
          <p:txBody>
            <a:bodyPr wrap="square" rtlCol="0">
              <a:spAutoFit/>
            </a:bodyPr>
            <a:lstStyle/>
            <a:p>
              <a:r>
                <a:rPr lang="en-US" altLang="zh-CN" sz="1000" dirty="0"/>
                <a:t>ACK</a:t>
              </a:r>
              <a:endParaRPr lang="zh-CN" altLang="en-US" sz="1000" dirty="0"/>
            </a:p>
          </p:txBody>
        </p:sp>
        <p:sp>
          <p:nvSpPr>
            <p:cNvPr id="24" name="文本框 23">
              <a:extLst>
                <a:ext uri="{FF2B5EF4-FFF2-40B4-BE49-F238E27FC236}">
                  <a16:creationId xmlns:a16="http://schemas.microsoft.com/office/drawing/2014/main" id="{3BE75CB0-3C56-4BDF-8AD9-526DA03645A1}"/>
                </a:ext>
              </a:extLst>
            </p:cNvPr>
            <p:cNvSpPr txBox="1"/>
            <p:nvPr/>
          </p:nvSpPr>
          <p:spPr>
            <a:xfrm>
              <a:off x="1807697" y="2447668"/>
              <a:ext cx="342870" cy="253916"/>
            </a:xfrm>
            <a:prstGeom prst="rect">
              <a:avLst/>
            </a:prstGeom>
            <a:noFill/>
          </p:spPr>
          <p:txBody>
            <a:bodyPr wrap="square" rtlCol="0">
              <a:spAutoFit/>
            </a:bodyPr>
            <a:lstStyle/>
            <a:p>
              <a:r>
                <a:rPr lang="en-US" altLang="zh-CN" sz="1000" dirty="0"/>
                <a:t>F1</a:t>
              </a:r>
              <a:endParaRPr lang="zh-CN" altLang="en-US" sz="1000" baseline="-25000" dirty="0"/>
            </a:p>
          </p:txBody>
        </p:sp>
        <p:sp>
          <p:nvSpPr>
            <p:cNvPr id="27" name="文本框 26">
              <a:extLst>
                <a:ext uri="{FF2B5EF4-FFF2-40B4-BE49-F238E27FC236}">
                  <a16:creationId xmlns:a16="http://schemas.microsoft.com/office/drawing/2014/main" id="{BA2A34A1-2D88-48E3-860C-47CF81A3247F}"/>
                </a:ext>
              </a:extLst>
            </p:cNvPr>
            <p:cNvSpPr txBox="1"/>
            <p:nvPr/>
          </p:nvSpPr>
          <p:spPr>
            <a:xfrm>
              <a:off x="643652" y="1677621"/>
              <a:ext cx="922020" cy="307777"/>
            </a:xfrm>
            <a:prstGeom prst="rect">
              <a:avLst/>
            </a:prstGeom>
            <a:noFill/>
          </p:spPr>
          <p:txBody>
            <a:bodyPr wrap="square" rtlCol="0">
              <a:spAutoFit/>
            </a:bodyPr>
            <a:lstStyle/>
            <a:p>
              <a:r>
                <a:rPr lang="en-US" altLang="zh-CN" dirty="0"/>
                <a:t>Sender</a:t>
              </a:r>
              <a:endParaRPr lang="zh-CN" altLang="en-US" dirty="0"/>
            </a:p>
          </p:txBody>
        </p:sp>
        <p:sp>
          <p:nvSpPr>
            <p:cNvPr id="28" name="文本框 27">
              <a:extLst>
                <a:ext uri="{FF2B5EF4-FFF2-40B4-BE49-F238E27FC236}">
                  <a16:creationId xmlns:a16="http://schemas.microsoft.com/office/drawing/2014/main" id="{59FCD355-783A-4A7E-8E0C-D19C2E9AD5E4}"/>
                </a:ext>
              </a:extLst>
            </p:cNvPr>
            <p:cNvSpPr txBox="1"/>
            <p:nvPr/>
          </p:nvSpPr>
          <p:spPr>
            <a:xfrm>
              <a:off x="2784450" y="1647924"/>
              <a:ext cx="922020" cy="307777"/>
            </a:xfrm>
            <a:prstGeom prst="rect">
              <a:avLst/>
            </a:prstGeom>
            <a:noFill/>
          </p:spPr>
          <p:txBody>
            <a:bodyPr wrap="square" rtlCol="0">
              <a:spAutoFit/>
            </a:bodyPr>
            <a:lstStyle/>
            <a:p>
              <a:r>
                <a:rPr lang="en-US" altLang="zh-CN" dirty="0"/>
                <a:t>Receiver</a:t>
              </a:r>
              <a:endParaRPr lang="zh-CN" altLang="en-US" dirty="0"/>
            </a:p>
          </p:txBody>
        </p:sp>
        <p:cxnSp>
          <p:nvCxnSpPr>
            <p:cNvPr id="29" name="直接连接符 28">
              <a:extLst>
                <a:ext uri="{FF2B5EF4-FFF2-40B4-BE49-F238E27FC236}">
                  <a16:creationId xmlns:a16="http://schemas.microsoft.com/office/drawing/2014/main" id="{E55BA383-031F-42D1-8E3A-94C355E0B49A}"/>
                </a:ext>
              </a:extLst>
            </p:cNvPr>
            <p:cNvCxnSpPr>
              <a:cxnSpLocks/>
            </p:cNvCxnSpPr>
            <p:nvPr/>
          </p:nvCxnSpPr>
          <p:spPr>
            <a:xfrm>
              <a:off x="1095470" y="3788694"/>
              <a:ext cx="2160954" cy="70358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DEAB9D8F-67BF-4629-A00D-0DC72CF3E63A}"/>
                </a:ext>
              </a:extLst>
            </p:cNvPr>
            <p:cNvSpPr txBox="1"/>
            <p:nvPr/>
          </p:nvSpPr>
          <p:spPr>
            <a:xfrm>
              <a:off x="1781708" y="4023471"/>
              <a:ext cx="391859" cy="246221"/>
            </a:xfrm>
            <a:prstGeom prst="rect">
              <a:avLst/>
            </a:prstGeom>
            <a:noFill/>
          </p:spPr>
          <p:txBody>
            <a:bodyPr wrap="square" rtlCol="0">
              <a:spAutoFit/>
            </a:bodyPr>
            <a:lstStyle/>
            <a:p>
              <a:r>
                <a:rPr lang="en-US" altLang="zh-CN" sz="1000" dirty="0"/>
                <a:t>F2</a:t>
              </a:r>
              <a:endParaRPr lang="zh-CN" altLang="en-US" sz="1000" dirty="0"/>
            </a:p>
          </p:txBody>
        </p:sp>
        <p:sp>
          <p:nvSpPr>
            <p:cNvPr id="58" name="文本框 57">
              <a:extLst>
                <a:ext uri="{FF2B5EF4-FFF2-40B4-BE49-F238E27FC236}">
                  <a16:creationId xmlns:a16="http://schemas.microsoft.com/office/drawing/2014/main" id="{6D0D43E7-16DB-4F6D-A359-94BDC6BEB11D}"/>
                </a:ext>
              </a:extLst>
            </p:cNvPr>
            <p:cNvSpPr txBox="1"/>
            <p:nvPr/>
          </p:nvSpPr>
          <p:spPr>
            <a:xfrm>
              <a:off x="1286098" y="1339079"/>
              <a:ext cx="1895068" cy="369332"/>
            </a:xfrm>
            <a:prstGeom prst="rect">
              <a:avLst/>
            </a:prstGeom>
            <a:noFill/>
          </p:spPr>
          <p:txBody>
            <a:bodyPr wrap="square" rtlCol="0">
              <a:spAutoFit/>
            </a:bodyPr>
            <a:lstStyle/>
            <a:p>
              <a:r>
                <a:rPr lang="en-US" altLang="zh-CN" sz="1800" dirty="0">
                  <a:solidFill>
                    <a:srgbClr val="0000FF"/>
                  </a:solidFill>
                </a:rPr>
                <a:t>Stop-and-wait</a:t>
              </a:r>
              <a:endParaRPr lang="zh-CN" altLang="en-US" sz="1800" dirty="0">
                <a:solidFill>
                  <a:srgbClr val="0000FF"/>
                </a:solidFill>
              </a:endParaRPr>
            </a:p>
          </p:txBody>
        </p:sp>
        <p:sp>
          <p:nvSpPr>
            <p:cNvPr id="65" name="Freeform 17">
              <a:extLst>
                <a:ext uri="{FF2B5EF4-FFF2-40B4-BE49-F238E27FC236}">
                  <a16:creationId xmlns:a16="http://schemas.microsoft.com/office/drawing/2014/main" id="{444FDD06-C826-40EF-A4E9-539F8817EBB1}"/>
                </a:ext>
              </a:extLst>
            </p:cNvPr>
            <p:cNvSpPr>
              <a:spLocks noChangeArrowheads="1"/>
            </p:cNvSpPr>
            <p:nvPr/>
          </p:nvSpPr>
          <p:spPr bwMode="auto">
            <a:xfrm>
              <a:off x="1088340" y="2210264"/>
              <a:ext cx="2160954" cy="882549"/>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solidFill>
              <a:srgbClr val="0070C0">
                <a:alpha val="50000"/>
              </a:srgbClr>
            </a:solidFill>
            <a:ln w="9360">
              <a:noFill/>
              <a:round/>
              <a:headEnd/>
              <a:tailEnd/>
            </a:ln>
          </p:spPr>
          <p:txBody>
            <a:bodyPr wrap="none" anchor="ctr"/>
            <a:lstStyle/>
            <a:p>
              <a:pPr algn="ctr" fontAlgn="base">
                <a:spcBef>
                  <a:spcPct val="0"/>
                </a:spcBef>
                <a:spcAft>
                  <a:spcPct val="0"/>
                </a:spcAft>
              </a:pPr>
              <a:endParaRPr lang="zh-CN" altLang="en-US" dirty="0">
                <a:solidFill>
                  <a:srgbClr val="000000"/>
                </a:solidFill>
                <a:latin typeface="Arial" charset="0"/>
              </a:endParaRPr>
            </a:p>
          </p:txBody>
        </p:sp>
        <p:sp>
          <p:nvSpPr>
            <p:cNvPr id="66" name="Freeform 17">
              <a:extLst>
                <a:ext uri="{FF2B5EF4-FFF2-40B4-BE49-F238E27FC236}">
                  <a16:creationId xmlns:a16="http://schemas.microsoft.com/office/drawing/2014/main" id="{41C0D046-1CE7-44A9-98B5-4F82FED6C467}"/>
                </a:ext>
              </a:extLst>
            </p:cNvPr>
            <p:cNvSpPr>
              <a:spLocks noChangeArrowheads="1"/>
            </p:cNvSpPr>
            <p:nvPr/>
          </p:nvSpPr>
          <p:spPr bwMode="auto">
            <a:xfrm>
              <a:off x="1095470" y="3794205"/>
              <a:ext cx="2160954" cy="882549"/>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solidFill>
              <a:srgbClr val="0070C0">
                <a:alpha val="50000"/>
              </a:srgbClr>
            </a:solidFill>
            <a:ln w="9360">
              <a:noFill/>
              <a:round/>
              <a:headEnd/>
              <a:tailEnd/>
            </a:ln>
          </p:spPr>
          <p:txBody>
            <a:bodyPr wrap="none" anchor="ctr"/>
            <a:lstStyle/>
            <a:p>
              <a:pPr algn="ctr" fontAlgn="base">
                <a:spcBef>
                  <a:spcPct val="0"/>
                </a:spcBef>
                <a:spcAft>
                  <a:spcPct val="0"/>
                </a:spcAft>
              </a:pPr>
              <a:endParaRPr lang="zh-CN" altLang="en-US">
                <a:solidFill>
                  <a:srgbClr val="000000"/>
                </a:solidFill>
                <a:latin typeface="Arial" charset="0"/>
              </a:endParaRPr>
            </a:p>
          </p:txBody>
        </p:sp>
      </p:grpSp>
      <p:sp>
        <p:nvSpPr>
          <p:cNvPr id="90" name="文本框 89">
            <a:extLst>
              <a:ext uri="{FF2B5EF4-FFF2-40B4-BE49-F238E27FC236}">
                <a16:creationId xmlns:a16="http://schemas.microsoft.com/office/drawing/2014/main" id="{BB4CBE2C-773C-482C-9553-8EA286464948}"/>
              </a:ext>
            </a:extLst>
          </p:cNvPr>
          <p:cNvSpPr txBox="1"/>
          <p:nvPr/>
        </p:nvSpPr>
        <p:spPr>
          <a:xfrm>
            <a:off x="5341576" y="1181217"/>
            <a:ext cx="2355203" cy="646331"/>
          </a:xfrm>
          <a:prstGeom prst="rect">
            <a:avLst/>
          </a:prstGeom>
          <a:noFill/>
        </p:spPr>
        <p:txBody>
          <a:bodyPr wrap="square" rtlCol="0">
            <a:spAutoFit/>
          </a:bodyPr>
          <a:lstStyle/>
          <a:p>
            <a:r>
              <a:rPr lang="en-US" altLang="zh-CN" sz="1800" dirty="0">
                <a:solidFill>
                  <a:srgbClr val="0000FF"/>
                </a:solidFill>
              </a:rPr>
              <a:t>Stop-and-wait with ACK piggybacking</a:t>
            </a:r>
            <a:endParaRPr lang="zh-CN" altLang="en-US" sz="1800" dirty="0">
              <a:solidFill>
                <a:srgbClr val="0000FF"/>
              </a:solidFill>
            </a:endParaRPr>
          </a:p>
        </p:txBody>
      </p:sp>
      <p:grpSp>
        <p:nvGrpSpPr>
          <p:cNvPr id="101" name="组合 100">
            <a:extLst>
              <a:ext uri="{FF2B5EF4-FFF2-40B4-BE49-F238E27FC236}">
                <a16:creationId xmlns:a16="http://schemas.microsoft.com/office/drawing/2014/main" id="{7B4246C7-F85E-401E-93D3-B5C510A78E2B}"/>
              </a:ext>
            </a:extLst>
          </p:cNvPr>
          <p:cNvGrpSpPr/>
          <p:nvPr/>
        </p:nvGrpSpPr>
        <p:grpSpPr>
          <a:xfrm>
            <a:off x="4780166" y="1785084"/>
            <a:ext cx="3180730" cy="3211351"/>
            <a:chOff x="4780166" y="1785084"/>
            <a:chExt cx="3180730" cy="3211351"/>
          </a:xfrm>
        </p:grpSpPr>
        <p:cxnSp>
          <p:nvCxnSpPr>
            <p:cNvPr id="69" name="直接连接符 68">
              <a:extLst>
                <a:ext uri="{FF2B5EF4-FFF2-40B4-BE49-F238E27FC236}">
                  <a16:creationId xmlns:a16="http://schemas.microsoft.com/office/drawing/2014/main" id="{4E5985D9-53F4-47D0-970F-4A211FAE2CA5}"/>
                </a:ext>
              </a:extLst>
            </p:cNvPr>
            <p:cNvCxnSpPr>
              <a:cxnSpLocks/>
            </p:cNvCxnSpPr>
            <p:nvPr/>
          </p:nvCxnSpPr>
          <p:spPr>
            <a:xfrm>
              <a:off x="5221021" y="2203401"/>
              <a:ext cx="20155" cy="274929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EEBC7257-FB4B-4C8B-BF8A-BBD835A205E4}"/>
                </a:ext>
              </a:extLst>
            </p:cNvPr>
            <p:cNvCxnSpPr>
              <a:cxnSpLocks/>
            </p:cNvCxnSpPr>
            <p:nvPr/>
          </p:nvCxnSpPr>
          <p:spPr>
            <a:xfrm>
              <a:off x="7381975" y="2203401"/>
              <a:ext cx="9979" cy="274929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173BD477-CEDC-4670-8B70-5B470E3AB856}"/>
                </a:ext>
              </a:extLst>
            </p:cNvPr>
            <p:cNvCxnSpPr>
              <a:cxnSpLocks/>
            </p:cNvCxnSpPr>
            <p:nvPr/>
          </p:nvCxnSpPr>
          <p:spPr>
            <a:xfrm>
              <a:off x="5221021" y="2340561"/>
              <a:ext cx="2160954" cy="703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55C45F56-5817-4365-8210-2CC520F6445F}"/>
                </a:ext>
              </a:extLst>
            </p:cNvPr>
            <p:cNvCxnSpPr>
              <a:cxnSpLocks/>
            </p:cNvCxnSpPr>
            <p:nvPr/>
          </p:nvCxnSpPr>
          <p:spPr>
            <a:xfrm>
              <a:off x="5221021" y="2340561"/>
              <a:ext cx="2160954" cy="86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733ED701-AEB8-4CA1-90CE-CBE189231D5B}"/>
                </a:ext>
              </a:extLst>
            </p:cNvPr>
            <p:cNvCxnSpPr>
              <a:cxnSpLocks/>
            </p:cNvCxnSpPr>
            <p:nvPr/>
          </p:nvCxnSpPr>
          <p:spPr>
            <a:xfrm>
              <a:off x="5227064" y="4098202"/>
              <a:ext cx="2160954" cy="86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8A3AD771-AEAE-4AC6-9E64-5FD691C1C261}"/>
                </a:ext>
              </a:extLst>
            </p:cNvPr>
            <p:cNvCxnSpPr>
              <a:cxnSpLocks/>
            </p:cNvCxnSpPr>
            <p:nvPr/>
          </p:nvCxnSpPr>
          <p:spPr>
            <a:xfrm>
              <a:off x="5221020" y="2521712"/>
              <a:ext cx="2160954" cy="703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719E810D-3397-4A67-94BD-1E20BBD9C5B0}"/>
                </a:ext>
              </a:extLst>
            </p:cNvPr>
            <p:cNvCxnSpPr>
              <a:cxnSpLocks/>
            </p:cNvCxnSpPr>
            <p:nvPr/>
          </p:nvCxnSpPr>
          <p:spPr>
            <a:xfrm>
              <a:off x="5241176" y="4292855"/>
              <a:ext cx="2160954" cy="703580"/>
            </a:xfrm>
            <a:prstGeom prst="line">
              <a:avLst/>
            </a:prstGeom>
          </p:spPr>
          <p:style>
            <a:lnRef idx="1">
              <a:schemeClr val="accent1"/>
            </a:lnRef>
            <a:fillRef idx="0">
              <a:schemeClr val="accent1"/>
            </a:fillRef>
            <a:effectRef idx="0">
              <a:schemeClr val="accent1"/>
            </a:effectRef>
            <a:fontRef idx="minor">
              <a:schemeClr val="tx1"/>
            </a:fontRef>
          </p:style>
        </p:cxnSp>
        <p:sp>
          <p:nvSpPr>
            <p:cNvPr id="77" name="右大括号 76">
              <a:extLst>
                <a:ext uri="{FF2B5EF4-FFF2-40B4-BE49-F238E27FC236}">
                  <a16:creationId xmlns:a16="http://schemas.microsoft.com/office/drawing/2014/main" id="{94552D52-A5E0-436E-A1CC-FDBF8FD5EE5C}"/>
                </a:ext>
              </a:extLst>
            </p:cNvPr>
            <p:cNvSpPr/>
            <p:nvPr/>
          </p:nvSpPr>
          <p:spPr>
            <a:xfrm>
              <a:off x="7381975" y="2349186"/>
              <a:ext cx="111537" cy="69198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78" name="文本框 77">
              <a:extLst>
                <a:ext uri="{FF2B5EF4-FFF2-40B4-BE49-F238E27FC236}">
                  <a16:creationId xmlns:a16="http://schemas.microsoft.com/office/drawing/2014/main" id="{1EC6A0E3-510D-4883-9852-7E9B63DB95CD}"/>
                </a:ext>
              </a:extLst>
            </p:cNvPr>
            <p:cNvSpPr txBox="1"/>
            <p:nvPr/>
          </p:nvSpPr>
          <p:spPr>
            <a:xfrm>
              <a:off x="7437743" y="2575018"/>
              <a:ext cx="330200" cy="246221"/>
            </a:xfrm>
            <a:prstGeom prst="rect">
              <a:avLst/>
            </a:prstGeom>
            <a:noFill/>
          </p:spPr>
          <p:txBody>
            <a:bodyPr wrap="square" rtlCol="0">
              <a:spAutoFit/>
            </a:bodyPr>
            <a:lstStyle/>
            <a:p>
              <a:r>
                <a:rPr lang="en-US" altLang="zh-CN" sz="1000" dirty="0"/>
                <a:t>D</a:t>
              </a:r>
              <a:endParaRPr lang="zh-CN" altLang="en-US" sz="1000" dirty="0"/>
            </a:p>
          </p:txBody>
        </p:sp>
        <p:sp>
          <p:nvSpPr>
            <p:cNvPr id="79" name="右大括号 78">
              <a:extLst>
                <a:ext uri="{FF2B5EF4-FFF2-40B4-BE49-F238E27FC236}">
                  <a16:creationId xmlns:a16="http://schemas.microsoft.com/office/drawing/2014/main" id="{22B91DC9-8D89-48AC-B484-D5896AEE03C8}"/>
                </a:ext>
              </a:extLst>
            </p:cNvPr>
            <p:cNvSpPr/>
            <p:nvPr/>
          </p:nvSpPr>
          <p:spPr>
            <a:xfrm>
              <a:off x="7381974" y="3402693"/>
              <a:ext cx="109326" cy="7013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80" name="文本框 79">
              <a:extLst>
                <a:ext uri="{FF2B5EF4-FFF2-40B4-BE49-F238E27FC236}">
                  <a16:creationId xmlns:a16="http://schemas.microsoft.com/office/drawing/2014/main" id="{53EC0F42-E611-463F-B1CE-8B8545813819}"/>
                </a:ext>
              </a:extLst>
            </p:cNvPr>
            <p:cNvSpPr txBox="1"/>
            <p:nvPr/>
          </p:nvSpPr>
          <p:spPr>
            <a:xfrm>
              <a:off x="7437743" y="3020407"/>
              <a:ext cx="518073" cy="246221"/>
            </a:xfrm>
            <a:prstGeom prst="rect">
              <a:avLst/>
            </a:prstGeom>
            <a:noFill/>
          </p:spPr>
          <p:txBody>
            <a:bodyPr wrap="square" rtlCol="0">
              <a:spAutoFit/>
            </a:bodyPr>
            <a:lstStyle/>
            <a:p>
              <a:r>
                <a:rPr lang="en-US" altLang="zh-CN" sz="1000" dirty="0"/>
                <a:t>L/B</a:t>
              </a:r>
              <a:endParaRPr lang="zh-CN" altLang="en-US" sz="1000" dirty="0"/>
            </a:p>
          </p:txBody>
        </p:sp>
        <p:sp>
          <p:nvSpPr>
            <p:cNvPr id="81" name="文本框 80">
              <a:extLst>
                <a:ext uri="{FF2B5EF4-FFF2-40B4-BE49-F238E27FC236}">
                  <a16:creationId xmlns:a16="http://schemas.microsoft.com/office/drawing/2014/main" id="{2143FB27-619D-42BA-A364-8F92684886B3}"/>
                </a:ext>
              </a:extLst>
            </p:cNvPr>
            <p:cNvSpPr txBox="1"/>
            <p:nvPr/>
          </p:nvSpPr>
          <p:spPr>
            <a:xfrm>
              <a:off x="7419996" y="3631495"/>
              <a:ext cx="330200" cy="246221"/>
            </a:xfrm>
            <a:prstGeom prst="rect">
              <a:avLst/>
            </a:prstGeom>
            <a:noFill/>
          </p:spPr>
          <p:txBody>
            <a:bodyPr wrap="square" rtlCol="0">
              <a:spAutoFit/>
            </a:bodyPr>
            <a:lstStyle/>
            <a:p>
              <a:r>
                <a:rPr lang="en-US" altLang="zh-CN" sz="1000" dirty="0"/>
                <a:t>D</a:t>
              </a:r>
              <a:endParaRPr lang="zh-CN" altLang="en-US" sz="1000" dirty="0"/>
            </a:p>
          </p:txBody>
        </p:sp>
        <p:sp>
          <p:nvSpPr>
            <p:cNvPr id="82" name="右大括号 81">
              <a:extLst>
                <a:ext uri="{FF2B5EF4-FFF2-40B4-BE49-F238E27FC236}">
                  <a16:creationId xmlns:a16="http://schemas.microsoft.com/office/drawing/2014/main" id="{835D7956-D367-4CD6-9155-4323BCC15EF3}"/>
                </a:ext>
              </a:extLst>
            </p:cNvPr>
            <p:cNvSpPr/>
            <p:nvPr/>
          </p:nvSpPr>
          <p:spPr>
            <a:xfrm>
              <a:off x="7384186" y="3047576"/>
              <a:ext cx="89053" cy="1777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83" name="文本框 82">
              <a:extLst>
                <a:ext uri="{FF2B5EF4-FFF2-40B4-BE49-F238E27FC236}">
                  <a16:creationId xmlns:a16="http://schemas.microsoft.com/office/drawing/2014/main" id="{3D814F23-0BA9-45B7-B0D1-4EF5BED43B66}"/>
                </a:ext>
              </a:extLst>
            </p:cNvPr>
            <p:cNvSpPr txBox="1"/>
            <p:nvPr/>
          </p:nvSpPr>
          <p:spPr>
            <a:xfrm>
              <a:off x="5900033" y="3555697"/>
              <a:ext cx="843239" cy="246221"/>
            </a:xfrm>
            <a:prstGeom prst="rect">
              <a:avLst/>
            </a:prstGeom>
            <a:noFill/>
          </p:spPr>
          <p:txBody>
            <a:bodyPr wrap="square" rtlCol="0">
              <a:spAutoFit/>
            </a:bodyPr>
            <a:lstStyle/>
            <a:p>
              <a:r>
                <a:rPr lang="en-US" altLang="zh-CN" sz="1000" dirty="0"/>
                <a:t>F with ACK</a:t>
              </a:r>
              <a:endParaRPr lang="zh-CN" altLang="en-US" sz="1000" dirty="0"/>
            </a:p>
          </p:txBody>
        </p:sp>
        <p:sp>
          <p:nvSpPr>
            <p:cNvPr id="84" name="文本框 83">
              <a:extLst>
                <a:ext uri="{FF2B5EF4-FFF2-40B4-BE49-F238E27FC236}">
                  <a16:creationId xmlns:a16="http://schemas.microsoft.com/office/drawing/2014/main" id="{28AA732F-955D-4D45-B655-A7F4DE329C87}"/>
                </a:ext>
              </a:extLst>
            </p:cNvPr>
            <p:cNvSpPr txBox="1"/>
            <p:nvPr/>
          </p:nvSpPr>
          <p:spPr>
            <a:xfrm>
              <a:off x="5944211" y="2584828"/>
              <a:ext cx="342870" cy="253916"/>
            </a:xfrm>
            <a:prstGeom prst="rect">
              <a:avLst/>
            </a:prstGeom>
            <a:noFill/>
          </p:spPr>
          <p:txBody>
            <a:bodyPr wrap="square" rtlCol="0">
              <a:spAutoFit/>
            </a:bodyPr>
            <a:lstStyle/>
            <a:p>
              <a:r>
                <a:rPr lang="en-US" altLang="zh-CN" sz="1000" dirty="0"/>
                <a:t>F1</a:t>
              </a:r>
              <a:endParaRPr lang="zh-CN" altLang="en-US" sz="1000" baseline="-25000" dirty="0"/>
            </a:p>
          </p:txBody>
        </p:sp>
        <p:sp>
          <p:nvSpPr>
            <p:cNvPr id="86" name="文本框 85">
              <a:extLst>
                <a:ext uri="{FF2B5EF4-FFF2-40B4-BE49-F238E27FC236}">
                  <a16:creationId xmlns:a16="http://schemas.microsoft.com/office/drawing/2014/main" id="{A8BD5228-7C71-4E51-93FD-B1468740EEF2}"/>
                </a:ext>
              </a:extLst>
            </p:cNvPr>
            <p:cNvSpPr txBox="1"/>
            <p:nvPr/>
          </p:nvSpPr>
          <p:spPr>
            <a:xfrm>
              <a:off x="4780166" y="1814781"/>
              <a:ext cx="922020" cy="307777"/>
            </a:xfrm>
            <a:prstGeom prst="rect">
              <a:avLst/>
            </a:prstGeom>
            <a:noFill/>
          </p:spPr>
          <p:txBody>
            <a:bodyPr wrap="square" rtlCol="0">
              <a:spAutoFit/>
            </a:bodyPr>
            <a:lstStyle/>
            <a:p>
              <a:r>
                <a:rPr lang="en-US" altLang="zh-CN" dirty="0"/>
                <a:t>Sender</a:t>
              </a:r>
              <a:endParaRPr lang="zh-CN" altLang="en-US" dirty="0"/>
            </a:p>
          </p:txBody>
        </p:sp>
        <p:sp>
          <p:nvSpPr>
            <p:cNvPr id="87" name="文本框 86">
              <a:extLst>
                <a:ext uri="{FF2B5EF4-FFF2-40B4-BE49-F238E27FC236}">
                  <a16:creationId xmlns:a16="http://schemas.microsoft.com/office/drawing/2014/main" id="{B93C4F17-315B-4283-ADF2-F69BC8C5EE53}"/>
                </a:ext>
              </a:extLst>
            </p:cNvPr>
            <p:cNvSpPr txBox="1"/>
            <p:nvPr/>
          </p:nvSpPr>
          <p:spPr>
            <a:xfrm>
              <a:off x="6920964" y="1785084"/>
              <a:ext cx="922020" cy="307777"/>
            </a:xfrm>
            <a:prstGeom prst="rect">
              <a:avLst/>
            </a:prstGeom>
            <a:noFill/>
          </p:spPr>
          <p:txBody>
            <a:bodyPr wrap="square" rtlCol="0">
              <a:spAutoFit/>
            </a:bodyPr>
            <a:lstStyle/>
            <a:p>
              <a:r>
                <a:rPr lang="en-US" altLang="zh-CN" dirty="0"/>
                <a:t>Receiver</a:t>
              </a:r>
              <a:endParaRPr lang="zh-CN" altLang="en-US" dirty="0"/>
            </a:p>
          </p:txBody>
        </p:sp>
        <p:cxnSp>
          <p:nvCxnSpPr>
            <p:cNvPr id="88" name="直接连接符 87">
              <a:extLst>
                <a:ext uri="{FF2B5EF4-FFF2-40B4-BE49-F238E27FC236}">
                  <a16:creationId xmlns:a16="http://schemas.microsoft.com/office/drawing/2014/main" id="{C52914C7-FEB2-4AC2-8A5D-DA3AACC45EFB}"/>
                </a:ext>
              </a:extLst>
            </p:cNvPr>
            <p:cNvCxnSpPr>
              <a:cxnSpLocks/>
            </p:cNvCxnSpPr>
            <p:nvPr/>
          </p:nvCxnSpPr>
          <p:spPr>
            <a:xfrm>
              <a:off x="5231984" y="4098574"/>
              <a:ext cx="2160954" cy="703580"/>
            </a:xfrm>
            <a:prstGeom prst="line">
              <a:avLst/>
            </a:prstGeom>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C7B895FB-ECFF-4A04-B44D-B4670ADD67E6}"/>
                </a:ext>
              </a:extLst>
            </p:cNvPr>
            <p:cNvSpPr txBox="1"/>
            <p:nvPr/>
          </p:nvSpPr>
          <p:spPr>
            <a:xfrm>
              <a:off x="5918222" y="4333351"/>
              <a:ext cx="391859" cy="246221"/>
            </a:xfrm>
            <a:prstGeom prst="rect">
              <a:avLst/>
            </a:prstGeom>
            <a:noFill/>
          </p:spPr>
          <p:txBody>
            <a:bodyPr wrap="square" rtlCol="0">
              <a:spAutoFit/>
            </a:bodyPr>
            <a:lstStyle/>
            <a:p>
              <a:r>
                <a:rPr lang="en-US" altLang="zh-CN" sz="1000" dirty="0"/>
                <a:t>F2</a:t>
              </a:r>
              <a:endParaRPr lang="zh-CN" altLang="en-US" sz="1000" dirty="0"/>
            </a:p>
          </p:txBody>
        </p:sp>
        <p:sp>
          <p:nvSpPr>
            <p:cNvPr id="91" name="Freeform 17">
              <a:extLst>
                <a:ext uri="{FF2B5EF4-FFF2-40B4-BE49-F238E27FC236}">
                  <a16:creationId xmlns:a16="http://schemas.microsoft.com/office/drawing/2014/main" id="{B8FC84C1-10F3-4F60-AE12-E1EA750896D4}"/>
                </a:ext>
              </a:extLst>
            </p:cNvPr>
            <p:cNvSpPr>
              <a:spLocks noChangeArrowheads="1"/>
            </p:cNvSpPr>
            <p:nvPr/>
          </p:nvSpPr>
          <p:spPr bwMode="auto">
            <a:xfrm>
              <a:off x="5224854" y="2347424"/>
              <a:ext cx="2160954" cy="882549"/>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solidFill>
              <a:srgbClr val="0070C0">
                <a:alpha val="50000"/>
              </a:srgbClr>
            </a:solidFill>
            <a:ln w="9360">
              <a:noFill/>
              <a:round/>
              <a:headEnd/>
              <a:tailEnd/>
            </a:ln>
          </p:spPr>
          <p:txBody>
            <a:bodyPr wrap="none" anchor="ctr"/>
            <a:lstStyle/>
            <a:p>
              <a:pPr algn="ctr" fontAlgn="base">
                <a:spcBef>
                  <a:spcPct val="0"/>
                </a:spcBef>
                <a:spcAft>
                  <a:spcPct val="0"/>
                </a:spcAft>
              </a:pPr>
              <a:endParaRPr lang="zh-CN" altLang="en-US">
                <a:solidFill>
                  <a:srgbClr val="000000"/>
                </a:solidFill>
                <a:latin typeface="Arial" charset="0"/>
              </a:endParaRPr>
            </a:p>
          </p:txBody>
        </p:sp>
        <p:sp>
          <p:nvSpPr>
            <p:cNvPr id="92" name="Freeform 17">
              <a:extLst>
                <a:ext uri="{FF2B5EF4-FFF2-40B4-BE49-F238E27FC236}">
                  <a16:creationId xmlns:a16="http://schemas.microsoft.com/office/drawing/2014/main" id="{50C5A5E5-0A90-4AFE-B0BD-5076323C2FEA}"/>
                </a:ext>
              </a:extLst>
            </p:cNvPr>
            <p:cNvSpPr>
              <a:spLocks noChangeArrowheads="1"/>
            </p:cNvSpPr>
            <p:nvPr/>
          </p:nvSpPr>
          <p:spPr bwMode="auto">
            <a:xfrm>
              <a:off x="5231984" y="4104085"/>
              <a:ext cx="2160954" cy="882549"/>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solidFill>
              <a:srgbClr val="0070C0">
                <a:alpha val="50000"/>
              </a:srgbClr>
            </a:solidFill>
            <a:ln w="9360">
              <a:noFill/>
              <a:round/>
              <a:headEnd/>
              <a:tailEnd/>
            </a:ln>
          </p:spPr>
          <p:txBody>
            <a:bodyPr wrap="none" anchor="ctr"/>
            <a:lstStyle/>
            <a:p>
              <a:pPr algn="ctr" fontAlgn="base">
                <a:spcBef>
                  <a:spcPct val="0"/>
                </a:spcBef>
                <a:spcAft>
                  <a:spcPct val="0"/>
                </a:spcAft>
              </a:pPr>
              <a:endParaRPr lang="zh-CN" altLang="en-US">
                <a:solidFill>
                  <a:srgbClr val="000000"/>
                </a:solidFill>
                <a:latin typeface="Arial" charset="0"/>
              </a:endParaRPr>
            </a:p>
          </p:txBody>
        </p:sp>
        <p:sp>
          <p:nvSpPr>
            <p:cNvPr id="93" name="文本框 92">
              <a:extLst>
                <a:ext uri="{FF2B5EF4-FFF2-40B4-BE49-F238E27FC236}">
                  <a16:creationId xmlns:a16="http://schemas.microsoft.com/office/drawing/2014/main" id="{4D65ADB5-144E-4EA2-BA3D-0C9914046EAB}"/>
                </a:ext>
              </a:extLst>
            </p:cNvPr>
            <p:cNvSpPr txBox="1"/>
            <p:nvPr/>
          </p:nvSpPr>
          <p:spPr>
            <a:xfrm>
              <a:off x="7442823" y="3198207"/>
              <a:ext cx="518073" cy="246221"/>
            </a:xfrm>
            <a:prstGeom prst="rect">
              <a:avLst/>
            </a:prstGeom>
            <a:noFill/>
          </p:spPr>
          <p:txBody>
            <a:bodyPr wrap="square" rtlCol="0">
              <a:spAutoFit/>
            </a:bodyPr>
            <a:lstStyle/>
            <a:p>
              <a:r>
                <a:rPr lang="en-US" altLang="zh-CN" sz="1000" dirty="0"/>
                <a:t>L/B</a:t>
              </a:r>
              <a:endParaRPr lang="zh-CN" altLang="en-US" sz="1000" dirty="0"/>
            </a:p>
          </p:txBody>
        </p:sp>
        <p:sp>
          <p:nvSpPr>
            <p:cNvPr id="94" name="右大括号 93">
              <a:extLst>
                <a:ext uri="{FF2B5EF4-FFF2-40B4-BE49-F238E27FC236}">
                  <a16:creationId xmlns:a16="http://schemas.microsoft.com/office/drawing/2014/main" id="{82FDD967-6F77-4C00-AE21-CF72BBC5CB3A}"/>
                </a:ext>
              </a:extLst>
            </p:cNvPr>
            <p:cNvSpPr/>
            <p:nvPr/>
          </p:nvSpPr>
          <p:spPr>
            <a:xfrm>
              <a:off x="7389266" y="3225376"/>
              <a:ext cx="89053" cy="1777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97" name="Freeform 38">
              <a:extLst>
                <a:ext uri="{FF2B5EF4-FFF2-40B4-BE49-F238E27FC236}">
                  <a16:creationId xmlns:a16="http://schemas.microsoft.com/office/drawing/2014/main" id="{495BD25D-C7E0-47C0-963B-E2FDE50E638F}"/>
                </a:ext>
              </a:extLst>
            </p:cNvPr>
            <p:cNvSpPr>
              <a:spLocks noChangeArrowheads="1"/>
            </p:cNvSpPr>
            <p:nvPr/>
          </p:nvSpPr>
          <p:spPr bwMode="auto">
            <a:xfrm flipH="1">
              <a:off x="5239025" y="3227895"/>
              <a:ext cx="2153913" cy="870121"/>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solidFill>
              <a:srgbClr val="FFC000">
                <a:alpha val="50000"/>
              </a:srgbClr>
            </a:solidFill>
            <a:ln w="9360">
              <a:noFill/>
              <a:round/>
              <a:headEnd/>
              <a:tailEnd/>
            </a:ln>
          </p:spPr>
          <p:txBody>
            <a:bodyPr wrap="none" anchor="ctr"/>
            <a:lstStyle/>
            <a:p>
              <a:pPr algn="ctr" fontAlgn="base">
                <a:spcBef>
                  <a:spcPct val="0"/>
                </a:spcBef>
                <a:spcAft>
                  <a:spcPct val="0"/>
                </a:spcAft>
              </a:pPr>
              <a:endParaRPr lang="zh-CN" altLang="en-US">
                <a:solidFill>
                  <a:srgbClr val="000000"/>
                </a:solidFill>
                <a:latin typeface="Arial" charset="0"/>
              </a:endParaRPr>
            </a:p>
          </p:txBody>
        </p:sp>
      </p:grpSp>
      <p:grpSp>
        <p:nvGrpSpPr>
          <p:cNvPr id="98" name="组合 97">
            <a:extLst>
              <a:ext uri="{FF2B5EF4-FFF2-40B4-BE49-F238E27FC236}">
                <a16:creationId xmlns:a16="http://schemas.microsoft.com/office/drawing/2014/main" id="{01919544-C32D-41F4-A9C0-9C5B7B0C2752}"/>
              </a:ext>
            </a:extLst>
          </p:cNvPr>
          <p:cNvGrpSpPr/>
          <p:nvPr/>
        </p:nvGrpSpPr>
        <p:grpSpPr>
          <a:xfrm>
            <a:off x="4742081" y="5088762"/>
            <a:ext cx="3159141" cy="807529"/>
            <a:chOff x="6263403" y="4584937"/>
            <a:chExt cx="2394849" cy="807529"/>
          </a:xfrm>
        </p:grpSpPr>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F3061BD1-008F-43B4-A846-2DB4180D7598}"/>
                    </a:ext>
                  </a:extLst>
                </p:cNvPr>
                <p:cNvSpPr txBox="1"/>
                <p:nvPr/>
              </p:nvSpPr>
              <p:spPr>
                <a:xfrm>
                  <a:off x="7322433" y="4584937"/>
                  <a:ext cx="1335819" cy="807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𝐿</m:t>
                                </m:r>
                              </m:num>
                              <m:den>
                                <m:r>
                                  <a:rPr lang="en-US" altLang="zh-CN" b="0" i="1" smtClean="0">
                                    <a:latin typeface="Cambria Math" panose="02040503050406030204" pitchFamily="18" charset="0"/>
                                  </a:rPr>
                                  <m:t>𝐵</m:t>
                                </m:r>
                              </m:den>
                            </m:f>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𝐷</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𝐿</m:t>
                                </m:r>
                              </m:num>
                              <m:den>
                                <m:r>
                                  <a:rPr lang="en-US" altLang="zh-CN" b="0" i="1" smtClean="0">
                                    <a:latin typeface="Cambria Math" panose="02040503050406030204" pitchFamily="18" charset="0"/>
                                  </a:rPr>
                                  <m:t>𝐵</m:t>
                                </m:r>
                              </m:den>
                            </m:f>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𝐵𝐷</m:t>
                                </m:r>
                              </m:num>
                              <m:den>
                                <m:r>
                                  <a:rPr lang="en-US" altLang="zh-CN" b="0" i="1" smtClean="0">
                                    <a:latin typeface="Cambria Math" panose="02040503050406030204" pitchFamily="18" charset="0"/>
                                  </a:rPr>
                                  <m:t>𝐿</m:t>
                                </m:r>
                              </m:den>
                            </m:f>
                            <m:r>
                              <a:rPr lang="en-US" altLang="zh-CN" b="0" i="1" smtClean="0">
                                <a:latin typeface="Cambria Math" panose="02040503050406030204" pitchFamily="18" charset="0"/>
                              </a:rPr>
                              <m:t>+2</m:t>
                            </m:r>
                          </m:den>
                        </m:f>
                      </m:oMath>
                    </m:oMathPara>
                  </a14:m>
                  <a:endParaRPr lang="zh-CN" altLang="en-US" dirty="0"/>
                </a:p>
              </p:txBody>
            </p:sp>
          </mc:Choice>
          <mc:Fallback xmlns="">
            <p:sp>
              <p:nvSpPr>
                <p:cNvPr id="99" name="文本框 98">
                  <a:extLst>
                    <a:ext uri="{FF2B5EF4-FFF2-40B4-BE49-F238E27FC236}">
                      <a16:creationId xmlns:a16="http://schemas.microsoft.com/office/drawing/2014/main" id="{F3061BD1-008F-43B4-A846-2DB4180D7598}"/>
                    </a:ext>
                  </a:extLst>
                </p:cNvPr>
                <p:cNvSpPr txBox="1">
                  <a:spLocks noRot="1" noChangeAspect="1" noMove="1" noResize="1" noEditPoints="1" noAdjustHandles="1" noChangeArrowheads="1" noChangeShapeType="1" noTextEdit="1"/>
                </p:cNvSpPr>
                <p:nvPr/>
              </p:nvSpPr>
              <p:spPr>
                <a:xfrm>
                  <a:off x="7322433" y="4584937"/>
                  <a:ext cx="1335819" cy="807529"/>
                </a:xfrm>
                <a:prstGeom prst="rect">
                  <a:avLst/>
                </a:prstGeom>
                <a:blipFill>
                  <a:blip r:embed="rId3"/>
                  <a:stretch>
                    <a:fillRect/>
                  </a:stretch>
                </a:blipFill>
              </p:spPr>
              <p:txBody>
                <a:bodyPr/>
                <a:lstStyle/>
                <a:p>
                  <a:r>
                    <a:rPr lang="zh-CN" altLang="en-US">
                      <a:noFill/>
                    </a:rPr>
                    <a:t> </a:t>
                  </a:r>
                </a:p>
              </p:txBody>
            </p:sp>
          </mc:Fallback>
        </mc:AlternateContent>
        <p:sp>
          <p:nvSpPr>
            <p:cNvPr id="100" name="矩形 99">
              <a:extLst>
                <a:ext uri="{FF2B5EF4-FFF2-40B4-BE49-F238E27FC236}">
                  <a16:creationId xmlns:a16="http://schemas.microsoft.com/office/drawing/2014/main" id="{6F0AEBA6-0A76-44E5-A002-E193E3EA33B4}"/>
                </a:ext>
              </a:extLst>
            </p:cNvPr>
            <p:cNvSpPr/>
            <p:nvPr/>
          </p:nvSpPr>
          <p:spPr>
            <a:xfrm>
              <a:off x="6263403" y="4838303"/>
              <a:ext cx="1513556" cy="307777"/>
            </a:xfrm>
            <a:prstGeom prst="rect">
              <a:avLst/>
            </a:prstGeom>
          </p:spPr>
          <p:txBody>
            <a:bodyPr wrap="none">
              <a:spAutoFit/>
            </a:bodyPr>
            <a:lstStyle/>
            <a:p>
              <a:r>
                <a:rPr lang="en-US" altLang="zh-CN" dirty="0"/>
                <a:t>Link utilization = </a:t>
              </a:r>
              <a:endParaRPr lang="zh-CN" altLang="en-US" dirty="0"/>
            </a:p>
          </p:txBody>
        </p:sp>
      </p:grpSp>
    </p:spTree>
    <p:extLst>
      <p:ext uri="{BB962C8B-B14F-4D97-AF65-F5344CB8AC3E}">
        <p14:creationId xmlns:p14="http://schemas.microsoft.com/office/powerpoint/2010/main" val="5433576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C8E2EF3-3743-494A-A1B5-CC75B55FF2EB}"/>
              </a:ext>
            </a:extLst>
          </p:cNvPr>
          <p:cNvSpPr>
            <a:spLocks noGrp="1"/>
          </p:cNvSpPr>
          <p:nvPr>
            <p:ph type="title"/>
          </p:nvPr>
        </p:nvSpPr>
        <p:spPr/>
        <p:txBody>
          <a:bodyPr/>
          <a:lstStyle/>
          <a:p>
            <a:r>
              <a:rPr lang="en-US" altLang="zh-CN" dirty="0"/>
              <a:t>Link Utilization with Pipelining</a:t>
            </a:r>
            <a:endParaRPr lang="zh-CN" altLang="en-US" dirty="0"/>
          </a:p>
        </p:txBody>
      </p:sp>
      <p:grpSp>
        <p:nvGrpSpPr>
          <p:cNvPr id="87" name="组合 86">
            <a:extLst>
              <a:ext uri="{FF2B5EF4-FFF2-40B4-BE49-F238E27FC236}">
                <a16:creationId xmlns:a16="http://schemas.microsoft.com/office/drawing/2014/main" id="{D54EDD43-99AC-4390-B8E1-CE50D89163C9}"/>
              </a:ext>
            </a:extLst>
          </p:cNvPr>
          <p:cNvGrpSpPr/>
          <p:nvPr/>
        </p:nvGrpSpPr>
        <p:grpSpPr>
          <a:xfrm>
            <a:off x="777459" y="4923664"/>
            <a:ext cx="3159141" cy="807529"/>
            <a:chOff x="6263403" y="4584937"/>
            <a:chExt cx="2394849" cy="807529"/>
          </a:xfrm>
        </p:grpSpPr>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FA06E924-08CD-4374-B7A4-488B7FDBC342}"/>
                    </a:ext>
                  </a:extLst>
                </p:cNvPr>
                <p:cNvSpPr txBox="1"/>
                <p:nvPr/>
              </p:nvSpPr>
              <p:spPr>
                <a:xfrm>
                  <a:off x="7322433" y="4584937"/>
                  <a:ext cx="1335819" cy="807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𝑛𝐿</m:t>
                                </m:r>
                              </m:num>
                              <m:den>
                                <m:r>
                                  <a:rPr lang="en-US" altLang="zh-CN" b="0" i="1" smtClean="0">
                                    <a:latin typeface="Cambria Math" panose="02040503050406030204" pitchFamily="18" charset="0"/>
                                  </a:rPr>
                                  <m:t>𝐵</m:t>
                                </m:r>
                              </m:den>
                            </m:f>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𝐷</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𝐿</m:t>
                                </m:r>
                              </m:num>
                              <m:den>
                                <m:r>
                                  <a:rPr lang="en-US" altLang="zh-CN" b="0" i="1" smtClean="0">
                                    <a:latin typeface="Cambria Math" panose="02040503050406030204" pitchFamily="18" charset="0"/>
                                  </a:rPr>
                                  <m:t>𝐵</m:t>
                                </m:r>
                              </m:den>
                            </m:f>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𝐵𝐷</m:t>
                                </m:r>
                              </m:num>
                              <m:den>
                                <m:r>
                                  <a:rPr lang="en-US" altLang="zh-CN" b="0" i="1" smtClean="0">
                                    <a:latin typeface="Cambria Math" panose="02040503050406030204" pitchFamily="18" charset="0"/>
                                  </a:rPr>
                                  <m:t>𝐿</m:t>
                                </m:r>
                              </m:den>
                            </m:f>
                            <m:r>
                              <a:rPr lang="en-US" altLang="zh-CN" b="0" i="1" smtClean="0">
                                <a:latin typeface="Cambria Math" panose="02040503050406030204" pitchFamily="18" charset="0"/>
                              </a:rPr>
                              <m:t>+1</m:t>
                            </m:r>
                          </m:den>
                        </m:f>
                      </m:oMath>
                    </m:oMathPara>
                  </a14:m>
                  <a:endParaRPr lang="zh-CN" altLang="en-US" dirty="0"/>
                </a:p>
              </p:txBody>
            </p:sp>
          </mc:Choice>
          <mc:Fallback xmlns="">
            <p:sp>
              <p:nvSpPr>
                <p:cNvPr id="88" name="文本框 87">
                  <a:extLst>
                    <a:ext uri="{FF2B5EF4-FFF2-40B4-BE49-F238E27FC236}">
                      <a16:creationId xmlns:a16="http://schemas.microsoft.com/office/drawing/2014/main" id="{FA06E924-08CD-4374-B7A4-488B7FDBC342}"/>
                    </a:ext>
                  </a:extLst>
                </p:cNvPr>
                <p:cNvSpPr txBox="1">
                  <a:spLocks noRot="1" noChangeAspect="1" noMove="1" noResize="1" noEditPoints="1" noAdjustHandles="1" noChangeArrowheads="1" noChangeShapeType="1" noTextEdit="1"/>
                </p:cNvSpPr>
                <p:nvPr/>
              </p:nvSpPr>
              <p:spPr>
                <a:xfrm>
                  <a:off x="7322433" y="4584937"/>
                  <a:ext cx="1335819" cy="807529"/>
                </a:xfrm>
                <a:prstGeom prst="rect">
                  <a:avLst/>
                </a:prstGeom>
                <a:blipFill>
                  <a:blip r:embed="rId2"/>
                  <a:stretch>
                    <a:fillRect/>
                  </a:stretch>
                </a:blipFill>
              </p:spPr>
              <p:txBody>
                <a:bodyPr/>
                <a:lstStyle/>
                <a:p>
                  <a:r>
                    <a:rPr lang="zh-CN" altLang="en-US">
                      <a:noFill/>
                    </a:rPr>
                    <a:t> </a:t>
                  </a:r>
                </a:p>
              </p:txBody>
            </p:sp>
          </mc:Fallback>
        </mc:AlternateContent>
        <p:sp>
          <p:nvSpPr>
            <p:cNvPr id="89" name="矩形 88">
              <a:extLst>
                <a:ext uri="{FF2B5EF4-FFF2-40B4-BE49-F238E27FC236}">
                  <a16:creationId xmlns:a16="http://schemas.microsoft.com/office/drawing/2014/main" id="{8DD6D563-F37F-44FA-8971-6F0613F03549}"/>
                </a:ext>
              </a:extLst>
            </p:cNvPr>
            <p:cNvSpPr/>
            <p:nvPr/>
          </p:nvSpPr>
          <p:spPr>
            <a:xfrm>
              <a:off x="6263403" y="4838303"/>
              <a:ext cx="1513556" cy="307777"/>
            </a:xfrm>
            <a:prstGeom prst="rect">
              <a:avLst/>
            </a:prstGeom>
          </p:spPr>
          <p:txBody>
            <a:bodyPr wrap="none">
              <a:spAutoFit/>
            </a:bodyPr>
            <a:lstStyle/>
            <a:p>
              <a:r>
                <a:rPr lang="en-US" altLang="zh-CN" dirty="0"/>
                <a:t>Link utilization = </a:t>
              </a:r>
              <a:endParaRPr lang="zh-CN" altLang="en-US" dirty="0"/>
            </a:p>
          </p:txBody>
        </p:sp>
      </p:grpSp>
      <p:grpSp>
        <p:nvGrpSpPr>
          <p:cNvPr id="244" name="组合 243">
            <a:extLst>
              <a:ext uri="{FF2B5EF4-FFF2-40B4-BE49-F238E27FC236}">
                <a16:creationId xmlns:a16="http://schemas.microsoft.com/office/drawing/2014/main" id="{E0A764D8-EC5B-4A01-9F05-4872A6D25E5B}"/>
              </a:ext>
            </a:extLst>
          </p:cNvPr>
          <p:cNvGrpSpPr/>
          <p:nvPr/>
        </p:nvGrpSpPr>
        <p:grpSpPr>
          <a:xfrm>
            <a:off x="798261" y="1655371"/>
            <a:ext cx="3175650" cy="3387470"/>
            <a:chOff x="798261" y="1655371"/>
            <a:chExt cx="3175650" cy="3387470"/>
          </a:xfrm>
        </p:grpSpPr>
        <p:cxnSp>
          <p:nvCxnSpPr>
            <p:cNvPr id="104" name="直接连接符 103">
              <a:extLst>
                <a:ext uri="{FF2B5EF4-FFF2-40B4-BE49-F238E27FC236}">
                  <a16:creationId xmlns:a16="http://schemas.microsoft.com/office/drawing/2014/main" id="{8AA2AAC7-52E9-455F-9A1F-A185B71EC6FC}"/>
                </a:ext>
              </a:extLst>
            </p:cNvPr>
            <p:cNvCxnSpPr>
              <a:cxnSpLocks/>
            </p:cNvCxnSpPr>
            <p:nvPr/>
          </p:nvCxnSpPr>
          <p:spPr>
            <a:xfrm flipH="1">
              <a:off x="1233886" y="4052759"/>
              <a:ext cx="2160954" cy="690185"/>
            </a:xfrm>
            <a:prstGeom prst="line">
              <a:avLst/>
            </a:prstGeom>
            <a:ln>
              <a:solidFill>
                <a:srgbClr val="FF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894AFC67-52FD-4F62-BF60-D79ADAE89B8C}"/>
                </a:ext>
              </a:extLst>
            </p:cNvPr>
            <p:cNvCxnSpPr>
              <a:cxnSpLocks/>
            </p:cNvCxnSpPr>
            <p:nvPr/>
          </p:nvCxnSpPr>
          <p:spPr>
            <a:xfrm>
              <a:off x="1239116" y="2073688"/>
              <a:ext cx="20155" cy="274929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D3DD08BB-C5E2-4893-84AF-A8FF479AFFBC}"/>
                </a:ext>
              </a:extLst>
            </p:cNvPr>
            <p:cNvCxnSpPr>
              <a:cxnSpLocks/>
            </p:cNvCxnSpPr>
            <p:nvPr/>
          </p:nvCxnSpPr>
          <p:spPr>
            <a:xfrm>
              <a:off x="3400070" y="2073688"/>
              <a:ext cx="9979" cy="274929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624FAC8-E145-42B5-A65D-9C3656769658}"/>
                </a:ext>
              </a:extLst>
            </p:cNvPr>
            <p:cNvCxnSpPr>
              <a:cxnSpLocks/>
            </p:cNvCxnSpPr>
            <p:nvPr/>
          </p:nvCxnSpPr>
          <p:spPr>
            <a:xfrm>
              <a:off x="1239116" y="2210848"/>
              <a:ext cx="2160954" cy="703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4B152B-8513-457C-B8AF-067A30E5DEA7}"/>
                </a:ext>
              </a:extLst>
            </p:cNvPr>
            <p:cNvCxnSpPr>
              <a:cxnSpLocks/>
            </p:cNvCxnSpPr>
            <p:nvPr/>
          </p:nvCxnSpPr>
          <p:spPr>
            <a:xfrm>
              <a:off x="1239116" y="2210848"/>
              <a:ext cx="2160954" cy="86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758C4122-783E-466E-ACBD-532C7A07D320}"/>
                </a:ext>
              </a:extLst>
            </p:cNvPr>
            <p:cNvCxnSpPr>
              <a:cxnSpLocks/>
            </p:cNvCxnSpPr>
            <p:nvPr/>
          </p:nvCxnSpPr>
          <p:spPr>
            <a:xfrm flipH="1">
              <a:off x="1236128" y="3100260"/>
              <a:ext cx="2160954" cy="690185"/>
            </a:xfrm>
            <a:prstGeom prst="line">
              <a:avLst/>
            </a:prstGeom>
            <a:ln>
              <a:solidFill>
                <a:srgbClr val="FF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5DEC406C-CEBF-4BBA-BBDF-39DFDDBA2671}"/>
                </a:ext>
              </a:extLst>
            </p:cNvPr>
            <p:cNvCxnSpPr>
              <a:cxnSpLocks/>
            </p:cNvCxnSpPr>
            <p:nvPr/>
          </p:nvCxnSpPr>
          <p:spPr>
            <a:xfrm>
              <a:off x="1272580" y="3789586"/>
              <a:ext cx="2160954" cy="86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8BD92B91-4B70-45AD-9322-7BECC2A9ECD3}"/>
                </a:ext>
              </a:extLst>
            </p:cNvPr>
            <p:cNvCxnSpPr>
              <a:cxnSpLocks/>
            </p:cNvCxnSpPr>
            <p:nvPr/>
          </p:nvCxnSpPr>
          <p:spPr>
            <a:xfrm>
              <a:off x="1239115" y="2391999"/>
              <a:ext cx="2160954" cy="703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31FC87D9-5AF8-49E5-84A4-FDEC20B87A01}"/>
                </a:ext>
              </a:extLst>
            </p:cNvPr>
            <p:cNvCxnSpPr>
              <a:cxnSpLocks/>
            </p:cNvCxnSpPr>
            <p:nvPr/>
          </p:nvCxnSpPr>
          <p:spPr>
            <a:xfrm>
              <a:off x="1245159" y="2572765"/>
              <a:ext cx="2160954" cy="703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7D485FF1-B3F4-4DAC-B130-08FE0E3ACF5F}"/>
                </a:ext>
              </a:extLst>
            </p:cNvPr>
            <p:cNvCxnSpPr>
              <a:cxnSpLocks/>
            </p:cNvCxnSpPr>
            <p:nvPr/>
          </p:nvCxnSpPr>
          <p:spPr>
            <a:xfrm>
              <a:off x="1246803" y="3174780"/>
              <a:ext cx="2160954" cy="703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01BD6A96-B3F9-42EF-BCD7-535F2BCF1E4F}"/>
                </a:ext>
              </a:extLst>
            </p:cNvPr>
            <p:cNvCxnSpPr>
              <a:cxnSpLocks/>
            </p:cNvCxnSpPr>
            <p:nvPr/>
          </p:nvCxnSpPr>
          <p:spPr>
            <a:xfrm>
              <a:off x="1239116" y="2748351"/>
              <a:ext cx="2160954" cy="703580"/>
            </a:xfrm>
            <a:prstGeom prst="line">
              <a:avLst/>
            </a:prstGeom>
          </p:spPr>
          <p:style>
            <a:lnRef idx="1">
              <a:schemeClr val="accent1"/>
            </a:lnRef>
            <a:fillRef idx="0">
              <a:schemeClr val="accent1"/>
            </a:fillRef>
            <a:effectRef idx="0">
              <a:schemeClr val="accent1"/>
            </a:effectRef>
            <a:fontRef idx="minor">
              <a:schemeClr val="tx1"/>
            </a:fontRef>
          </p:style>
        </p:cxnSp>
        <p:sp>
          <p:nvSpPr>
            <p:cNvPr id="72" name="右大括号 71">
              <a:extLst>
                <a:ext uri="{FF2B5EF4-FFF2-40B4-BE49-F238E27FC236}">
                  <a16:creationId xmlns:a16="http://schemas.microsoft.com/office/drawing/2014/main" id="{0FF5B764-D08B-44B8-83B1-E6B43861FD85}"/>
                </a:ext>
              </a:extLst>
            </p:cNvPr>
            <p:cNvSpPr/>
            <p:nvPr/>
          </p:nvSpPr>
          <p:spPr>
            <a:xfrm>
              <a:off x="3400070" y="2219473"/>
              <a:ext cx="111537" cy="69198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73" name="文本框 72">
              <a:extLst>
                <a:ext uri="{FF2B5EF4-FFF2-40B4-BE49-F238E27FC236}">
                  <a16:creationId xmlns:a16="http://schemas.microsoft.com/office/drawing/2014/main" id="{B2CD3B24-2642-4C06-B005-4AE7DA20D02C}"/>
                </a:ext>
              </a:extLst>
            </p:cNvPr>
            <p:cNvSpPr txBox="1"/>
            <p:nvPr/>
          </p:nvSpPr>
          <p:spPr>
            <a:xfrm>
              <a:off x="3455838" y="2445305"/>
              <a:ext cx="330200" cy="246221"/>
            </a:xfrm>
            <a:prstGeom prst="rect">
              <a:avLst/>
            </a:prstGeom>
            <a:noFill/>
          </p:spPr>
          <p:txBody>
            <a:bodyPr wrap="square" rtlCol="0">
              <a:spAutoFit/>
            </a:bodyPr>
            <a:lstStyle/>
            <a:p>
              <a:r>
                <a:rPr lang="en-US" altLang="zh-CN" sz="1000" dirty="0"/>
                <a:t>D</a:t>
              </a:r>
              <a:endParaRPr lang="zh-CN" altLang="en-US" sz="1000" dirty="0"/>
            </a:p>
          </p:txBody>
        </p:sp>
        <p:sp>
          <p:nvSpPr>
            <p:cNvPr id="74" name="右大括号 73">
              <a:extLst>
                <a:ext uri="{FF2B5EF4-FFF2-40B4-BE49-F238E27FC236}">
                  <a16:creationId xmlns:a16="http://schemas.microsoft.com/office/drawing/2014/main" id="{4858DA2A-02DD-40F2-829C-C1041AA9439D}"/>
                </a:ext>
              </a:extLst>
            </p:cNvPr>
            <p:cNvSpPr/>
            <p:nvPr/>
          </p:nvSpPr>
          <p:spPr>
            <a:xfrm>
              <a:off x="3400069" y="3100260"/>
              <a:ext cx="109326" cy="7013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75" name="文本框 74">
              <a:extLst>
                <a:ext uri="{FF2B5EF4-FFF2-40B4-BE49-F238E27FC236}">
                  <a16:creationId xmlns:a16="http://schemas.microsoft.com/office/drawing/2014/main" id="{610FE6A9-FA77-405D-8A59-B9AB0358C6D3}"/>
                </a:ext>
              </a:extLst>
            </p:cNvPr>
            <p:cNvSpPr txBox="1"/>
            <p:nvPr/>
          </p:nvSpPr>
          <p:spPr>
            <a:xfrm>
              <a:off x="3455838" y="2890694"/>
              <a:ext cx="518073" cy="246221"/>
            </a:xfrm>
            <a:prstGeom prst="rect">
              <a:avLst/>
            </a:prstGeom>
            <a:noFill/>
          </p:spPr>
          <p:txBody>
            <a:bodyPr wrap="square" rtlCol="0">
              <a:spAutoFit/>
            </a:bodyPr>
            <a:lstStyle/>
            <a:p>
              <a:r>
                <a:rPr lang="en-US" altLang="zh-CN" sz="1000" dirty="0"/>
                <a:t>L/B</a:t>
              </a:r>
              <a:endParaRPr lang="zh-CN" altLang="en-US" sz="1000" dirty="0"/>
            </a:p>
          </p:txBody>
        </p:sp>
        <p:sp>
          <p:nvSpPr>
            <p:cNvPr id="76" name="文本框 75">
              <a:extLst>
                <a:ext uri="{FF2B5EF4-FFF2-40B4-BE49-F238E27FC236}">
                  <a16:creationId xmlns:a16="http://schemas.microsoft.com/office/drawing/2014/main" id="{450ECF03-C303-4E7F-A72B-32B7313658F7}"/>
                </a:ext>
              </a:extLst>
            </p:cNvPr>
            <p:cNvSpPr txBox="1"/>
            <p:nvPr/>
          </p:nvSpPr>
          <p:spPr>
            <a:xfrm>
              <a:off x="3438091" y="3329062"/>
              <a:ext cx="330200" cy="246221"/>
            </a:xfrm>
            <a:prstGeom prst="rect">
              <a:avLst/>
            </a:prstGeom>
            <a:noFill/>
          </p:spPr>
          <p:txBody>
            <a:bodyPr wrap="square" rtlCol="0">
              <a:spAutoFit/>
            </a:bodyPr>
            <a:lstStyle/>
            <a:p>
              <a:r>
                <a:rPr lang="en-US" altLang="zh-CN" sz="1000" dirty="0"/>
                <a:t>D</a:t>
              </a:r>
              <a:endParaRPr lang="zh-CN" altLang="en-US" sz="1000" dirty="0"/>
            </a:p>
          </p:txBody>
        </p:sp>
        <p:sp>
          <p:nvSpPr>
            <p:cNvPr id="77" name="右大括号 76">
              <a:extLst>
                <a:ext uri="{FF2B5EF4-FFF2-40B4-BE49-F238E27FC236}">
                  <a16:creationId xmlns:a16="http://schemas.microsoft.com/office/drawing/2014/main" id="{36933369-0FCD-403A-B68C-E5639984762C}"/>
                </a:ext>
              </a:extLst>
            </p:cNvPr>
            <p:cNvSpPr/>
            <p:nvPr/>
          </p:nvSpPr>
          <p:spPr>
            <a:xfrm>
              <a:off x="3402281" y="2917863"/>
              <a:ext cx="89053" cy="1777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78" name="文本框 77">
              <a:extLst>
                <a:ext uri="{FF2B5EF4-FFF2-40B4-BE49-F238E27FC236}">
                  <a16:creationId xmlns:a16="http://schemas.microsoft.com/office/drawing/2014/main" id="{36AC64B1-2E24-4E8F-810E-DA62E8F7D3D1}"/>
                </a:ext>
              </a:extLst>
            </p:cNvPr>
            <p:cNvSpPr txBox="1"/>
            <p:nvPr/>
          </p:nvSpPr>
          <p:spPr>
            <a:xfrm>
              <a:off x="1314996" y="3591461"/>
              <a:ext cx="843239" cy="246221"/>
            </a:xfrm>
            <a:prstGeom prst="rect">
              <a:avLst/>
            </a:prstGeom>
            <a:noFill/>
          </p:spPr>
          <p:txBody>
            <a:bodyPr wrap="square" rtlCol="0">
              <a:spAutoFit/>
            </a:bodyPr>
            <a:lstStyle/>
            <a:p>
              <a:r>
                <a:rPr lang="en-US" altLang="zh-CN" sz="1000" dirty="0"/>
                <a:t>ACK</a:t>
              </a:r>
              <a:endParaRPr lang="zh-CN" altLang="en-US" sz="1000" dirty="0"/>
            </a:p>
          </p:txBody>
        </p:sp>
        <p:sp>
          <p:nvSpPr>
            <p:cNvPr id="79" name="文本框 78">
              <a:extLst>
                <a:ext uri="{FF2B5EF4-FFF2-40B4-BE49-F238E27FC236}">
                  <a16:creationId xmlns:a16="http://schemas.microsoft.com/office/drawing/2014/main" id="{4B147E37-17E0-456F-8A52-87C1F84D3F7D}"/>
                </a:ext>
              </a:extLst>
            </p:cNvPr>
            <p:cNvSpPr txBox="1"/>
            <p:nvPr/>
          </p:nvSpPr>
          <p:spPr>
            <a:xfrm>
              <a:off x="1962306" y="2455115"/>
              <a:ext cx="342870" cy="253916"/>
            </a:xfrm>
            <a:prstGeom prst="rect">
              <a:avLst/>
            </a:prstGeom>
            <a:noFill/>
          </p:spPr>
          <p:txBody>
            <a:bodyPr wrap="square" rtlCol="0">
              <a:spAutoFit/>
            </a:bodyPr>
            <a:lstStyle/>
            <a:p>
              <a:r>
                <a:rPr lang="en-US" altLang="zh-CN" sz="1000" dirty="0"/>
                <a:t>F1</a:t>
              </a:r>
              <a:endParaRPr lang="zh-CN" altLang="en-US" sz="1000" baseline="-25000" dirty="0"/>
            </a:p>
          </p:txBody>
        </p:sp>
        <p:sp>
          <p:nvSpPr>
            <p:cNvPr id="80" name="文本框 79">
              <a:extLst>
                <a:ext uri="{FF2B5EF4-FFF2-40B4-BE49-F238E27FC236}">
                  <a16:creationId xmlns:a16="http://schemas.microsoft.com/office/drawing/2014/main" id="{35CF25F5-C988-4FB3-9C78-C6A74E9B180C}"/>
                </a:ext>
              </a:extLst>
            </p:cNvPr>
            <p:cNvSpPr txBox="1"/>
            <p:nvPr/>
          </p:nvSpPr>
          <p:spPr>
            <a:xfrm>
              <a:off x="1958891" y="2644473"/>
              <a:ext cx="342870" cy="253916"/>
            </a:xfrm>
            <a:prstGeom prst="rect">
              <a:avLst/>
            </a:prstGeom>
            <a:noFill/>
          </p:spPr>
          <p:txBody>
            <a:bodyPr wrap="square" rtlCol="0">
              <a:spAutoFit/>
            </a:bodyPr>
            <a:lstStyle/>
            <a:p>
              <a:r>
                <a:rPr lang="en-US" altLang="zh-CN" sz="1000" dirty="0"/>
                <a:t>F2</a:t>
              </a:r>
              <a:endParaRPr lang="zh-CN" altLang="en-US" sz="1000" baseline="-25000" dirty="0"/>
            </a:p>
          </p:txBody>
        </p:sp>
        <p:sp>
          <p:nvSpPr>
            <p:cNvPr id="81" name="文本框 80">
              <a:extLst>
                <a:ext uri="{FF2B5EF4-FFF2-40B4-BE49-F238E27FC236}">
                  <a16:creationId xmlns:a16="http://schemas.microsoft.com/office/drawing/2014/main" id="{B906B729-2684-4D13-B854-681F4E93D9FF}"/>
                </a:ext>
              </a:extLst>
            </p:cNvPr>
            <p:cNvSpPr txBox="1"/>
            <p:nvPr/>
          </p:nvSpPr>
          <p:spPr>
            <a:xfrm>
              <a:off x="1966622" y="3078472"/>
              <a:ext cx="338554" cy="246221"/>
            </a:xfrm>
            <a:prstGeom prst="rect">
              <a:avLst/>
            </a:prstGeom>
            <a:noFill/>
          </p:spPr>
          <p:txBody>
            <a:bodyPr vert="eaVert" wrap="square" rtlCol="0">
              <a:spAutoFit/>
            </a:bodyPr>
            <a:lstStyle/>
            <a:p>
              <a:r>
                <a:rPr lang="en-US" altLang="zh-CN" sz="1000" dirty="0"/>
                <a:t>…</a:t>
              </a:r>
              <a:endParaRPr lang="zh-CN" altLang="en-US" sz="1000" dirty="0"/>
            </a:p>
          </p:txBody>
        </p:sp>
        <p:sp>
          <p:nvSpPr>
            <p:cNvPr id="82" name="文本框 81">
              <a:extLst>
                <a:ext uri="{FF2B5EF4-FFF2-40B4-BE49-F238E27FC236}">
                  <a16:creationId xmlns:a16="http://schemas.microsoft.com/office/drawing/2014/main" id="{4317BC16-1A6E-4202-8EE0-6FDC8104FF0D}"/>
                </a:ext>
              </a:extLst>
            </p:cNvPr>
            <p:cNvSpPr txBox="1"/>
            <p:nvPr/>
          </p:nvSpPr>
          <p:spPr>
            <a:xfrm>
              <a:off x="798261" y="1685068"/>
              <a:ext cx="922020" cy="307777"/>
            </a:xfrm>
            <a:prstGeom prst="rect">
              <a:avLst/>
            </a:prstGeom>
            <a:noFill/>
          </p:spPr>
          <p:txBody>
            <a:bodyPr wrap="square" rtlCol="0">
              <a:spAutoFit/>
            </a:bodyPr>
            <a:lstStyle/>
            <a:p>
              <a:r>
                <a:rPr lang="en-US" altLang="zh-CN" dirty="0"/>
                <a:t>Sender</a:t>
              </a:r>
              <a:endParaRPr lang="zh-CN" altLang="en-US" dirty="0"/>
            </a:p>
          </p:txBody>
        </p:sp>
        <p:sp>
          <p:nvSpPr>
            <p:cNvPr id="83" name="文本框 82">
              <a:extLst>
                <a:ext uri="{FF2B5EF4-FFF2-40B4-BE49-F238E27FC236}">
                  <a16:creationId xmlns:a16="http://schemas.microsoft.com/office/drawing/2014/main" id="{E61168A0-31B8-42CD-90A0-1D2C0B631BB5}"/>
                </a:ext>
              </a:extLst>
            </p:cNvPr>
            <p:cNvSpPr txBox="1"/>
            <p:nvPr/>
          </p:nvSpPr>
          <p:spPr>
            <a:xfrm>
              <a:off x="2939059" y="1655371"/>
              <a:ext cx="922020" cy="307777"/>
            </a:xfrm>
            <a:prstGeom prst="rect">
              <a:avLst/>
            </a:prstGeom>
            <a:noFill/>
          </p:spPr>
          <p:txBody>
            <a:bodyPr wrap="square" rtlCol="0">
              <a:spAutoFit/>
            </a:bodyPr>
            <a:lstStyle/>
            <a:p>
              <a:r>
                <a:rPr lang="en-US" altLang="zh-CN" dirty="0"/>
                <a:t>Receiver</a:t>
              </a:r>
              <a:endParaRPr lang="zh-CN" altLang="en-US" dirty="0"/>
            </a:p>
          </p:txBody>
        </p:sp>
        <p:cxnSp>
          <p:nvCxnSpPr>
            <p:cNvPr id="84" name="直接连接符 83">
              <a:extLst>
                <a:ext uri="{FF2B5EF4-FFF2-40B4-BE49-F238E27FC236}">
                  <a16:creationId xmlns:a16="http://schemas.microsoft.com/office/drawing/2014/main" id="{573BB42E-6DE5-4653-BE3F-F2A1AF725BFC}"/>
                </a:ext>
              </a:extLst>
            </p:cNvPr>
            <p:cNvCxnSpPr>
              <a:cxnSpLocks/>
            </p:cNvCxnSpPr>
            <p:nvPr/>
          </p:nvCxnSpPr>
          <p:spPr>
            <a:xfrm>
              <a:off x="1250079" y="3338940"/>
              <a:ext cx="2160954" cy="703580"/>
            </a:xfrm>
            <a:prstGeom prst="line">
              <a:avLst/>
            </a:prstGeom>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3B09C12E-FEC2-4614-BE1C-793ED6CFE292}"/>
                </a:ext>
              </a:extLst>
            </p:cNvPr>
            <p:cNvSpPr txBox="1"/>
            <p:nvPr/>
          </p:nvSpPr>
          <p:spPr>
            <a:xfrm>
              <a:off x="1958891" y="2838158"/>
              <a:ext cx="342870" cy="253916"/>
            </a:xfrm>
            <a:prstGeom prst="rect">
              <a:avLst/>
            </a:prstGeom>
            <a:noFill/>
          </p:spPr>
          <p:txBody>
            <a:bodyPr wrap="square" rtlCol="0">
              <a:spAutoFit/>
            </a:bodyPr>
            <a:lstStyle/>
            <a:p>
              <a:r>
                <a:rPr lang="en-US" altLang="zh-CN" sz="1000" dirty="0"/>
                <a:t>F3</a:t>
              </a:r>
              <a:endParaRPr lang="zh-CN" altLang="en-US" sz="1000" baseline="-25000" dirty="0"/>
            </a:p>
          </p:txBody>
        </p:sp>
        <p:sp>
          <p:nvSpPr>
            <p:cNvPr id="86" name="文本框 85">
              <a:extLst>
                <a:ext uri="{FF2B5EF4-FFF2-40B4-BE49-F238E27FC236}">
                  <a16:creationId xmlns:a16="http://schemas.microsoft.com/office/drawing/2014/main" id="{AC49FFEF-65E9-4886-877F-389580C1EA53}"/>
                </a:ext>
              </a:extLst>
            </p:cNvPr>
            <p:cNvSpPr txBox="1"/>
            <p:nvPr/>
          </p:nvSpPr>
          <p:spPr>
            <a:xfrm>
              <a:off x="1962306" y="3398698"/>
              <a:ext cx="391859" cy="246221"/>
            </a:xfrm>
            <a:prstGeom prst="rect">
              <a:avLst/>
            </a:prstGeom>
            <a:noFill/>
          </p:spPr>
          <p:txBody>
            <a:bodyPr wrap="square" rtlCol="0">
              <a:spAutoFit/>
            </a:bodyPr>
            <a:lstStyle/>
            <a:p>
              <a:r>
                <a:rPr lang="en-US" altLang="zh-CN" sz="1000" dirty="0" err="1"/>
                <a:t>Fn</a:t>
              </a:r>
              <a:endParaRPr lang="zh-CN" altLang="en-US" sz="1000" dirty="0"/>
            </a:p>
          </p:txBody>
        </p:sp>
        <p:sp>
          <p:nvSpPr>
            <p:cNvPr id="58" name="Freeform 17">
              <a:extLst>
                <a:ext uri="{FF2B5EF4-FFF2-40B4-BE49-F238E27FC236}">
                  <a16:creationId xmlns:a16="http://schemas.microsoft.com/office/drawing/2014/main" id="{D50B7F5F-023D-45CA-B105-A81AF718171E}"/>
                </a:ext>
              </a:extLst>
            </p:cNvPr>
            <p:cNvSpPr>
              <a:spLocks noChangeArrowheads="1"/>
            </p:cNvSpPr>
            <p:nvPr/>
          </p:nvSpPr>
          <p:spPr bwMode="auto">
            <a:xfrm>
              <a:off x="1236128" y="2213808"/>
              <a:ext cx="2160954" cy="882549"/>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solidFill>
              <a:srgbClr val="0070C0">
                <a:alpha val="50000"/>
              </a:srgbClr>
            </a:solidFill>
            <a:ln w="9360">
              <a:noFill/>
              <a:round/>
              <a:headEnd/>
              <a:tailEnd/>
            </a:ln>
          </p:spPr>
          <p:txBody>
            <a:bodyPr wrap="none" anchor="ctr"/>
            <a:lstStyle/>
            <a:p>
              <a:pPr algn="ctr" fontAlgn="base">
                <a:spcBef>
                  <a:spcPct val="0"/>
                </a:spcBef>
                <a:spcAft>
                  <a:spcPct val="0"/>
                </a:spcAft>
              </a:pPr>
              <a:endParaRPr lang="zh-CN" altLang="en-US" dirty="0">
                <a:solidFill>
                  <a:srgbClr val="000000"/>
                </a:solidFill>
                <a:latin typeface="Arial" charset="0"/>
              </a:endParaRPr>
            </a:p>
          </p:txBody>
        </p:sp>
        <p:sp>
          <p:nvSpPr>
            <p:cNvPr id="59" name="Freeform 17">
              <a:extLst>
                <a:ext uri="{FF2B5EF4-FFF2-40B4-BE49-F238E27FC236}">
                  <a16:creationId xmlns:a16="http://schemas.microsoft.com/office/drawing/2014/main" id="{919B1E96-058D-4382-8569-FF6B3BEA36AD}"/>
                </a:ext>
              </a:extLst>
            </p:cNvPr>
            <p:cNvSpPr>
              <a:spLocks noChangeArrowheads="1"/>
            </p:cNvSpPr>
            <p:nvPr/>
          </p:nvSpPr>
          <p:spPr bwMode="auto">
            <a:xfrm>
              <a:off x="1243355" y="2398657"/>
              <a:ext cx="2160954" cy="882549"/>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solidFill>
              <a:srgbClr val="0070C0">
                <a:alpha val="50000"/>
              </a:srgbClr>
            </a:solidFill>
            <a:ln w="9360">
              <a:noFill/>
              <a:round/>
              <a:headEnd/>
              <a:tailEnd/>
            </a:ln>
          </p:spPr>
          <p:txBody>
            <a:bodyPr wrap="none" anchor="ctr"/>
            <a:lstStyle/>
            <a:p>
              <a:pPr algn="ctr" fontAlgn="base">
                <a:spcBef>
                  <a:spcPct val="0"/>
                </a:spcBef>
                <a:spcAft>
                  <a:spcPct val="0"/>
                </a:spcAft>
              </a:pPr>
              <a:endParaRPr lang="zh-CN" altLang="en-US">
                <a:solidFill>
                  <a:srgbClr val="000000"/>
                </a:solidFill>
                <a:latin typeface="Arial" charset="0"/>
              </a:endParaRPr>
            </a:p>
          </p:txBody>
        </p:sp>
        <p:sp>
          <p:nvSpPr>
            <p:cNvPr id="60" name="Freeform 17">
              <a:extLst>
                <a:ext uri="{FF2B5EF4-FFF2-40B4-BE49-F238E27FC236}">
                  <a16:creationId xmlns:a16="http://schemas.microsoft.com/office/drawing/2014/main" id="{1F06244B-3E27-4586-A551-66041C805280}"/>
                </a:ext>
              </a:extLst>
            </p:cNvPr>
            <p:cNvSpPr>
              <a:spLocks noChangeArrowheads="1"/>
            </p:cNvSpPr>
            <p:nvPr/>
          </p:nvSpPr>
          <p:spPr bwMode="auto">
            <a:xfrm>
              <a:off x="1240742" y="2574044"/>
              <a:ext cx="2160954" cy="882549"/>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solidFill>
              <a:srgbClr val="0070C0">
                <a:alpha val="50000"/>
              </a:srgbClr>
            </a:solidFill>
            <a:ln w="9360">
              <a:noFill/>
              <a:round/>
              <a:headEnd/>
              <a:tailEnd/>
            </a:ln>
          </p:spPr>
          <p:txBody>
            <a:bodyPr wrap="none" anchor="ctr"/>
            <a:lstStyle/>
            <a:p>
              <a:pPr algn="ctr" fontAlgn="base">
                <a:spcBef>
                  <a:spcPct val="0"/>
                </a:spcBef>
                <a:spcAft>
                  <a:spcPct val="0"/>
                </a:spcAft>
              </a:pPr>
              <a:endParaRPr lang="zh-CN" altLang="en-US">
                <a:solidFill>
                  <a:srgbClr val="000000"/>
                </a:solidFill>
                <a:latin typeface="Arial" charset="0"/>
              </a:endParaRPr>
            </a:p>
          </p:txBody>
        </p:sp>
        <p:sp>
          <p:nvSpPr>
            <p:cNvPr id="61" name="Freeform 17">
              <a:extLst>
                <a:ext uri="{FF2B5EF4-FFF2-40B4-BE49-F238E27FC236}">
                  <a16:creationId xmlns:a16="http://schemas.microsoft.com/office/drawing/2014/main" id="{F7016770-9754-45E1-863F-0F55774FDB54}"/>
                </a:ext>
              </a:extLst>
            </p:cNvPr>
            <p:cNvSpPr>
              <a:spLocks noChangeArrowheads="1"/>
            </p:cNvSpPr>
            <p:nvPr/>
          </p:nvSpPr>
          <p:spPr bwMode="auto">
            <a:xfrm>
              <a:off x="1254190" y="3168286"/>
              <a:ext cx="2160954" cy="882549"/>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solidFill>
              <a:srgbClr val="0070C0">
                <a:alpha val="50000"/>
              </a:srgbClr>
            </a:solidFill>
            <a:ln w="9360">
              <a:noFill/>
              <a:round/>
              <a:headEnd/>
              <a:tailEnd/>
            </a:ln>
          </p:spPr>
          <p:txBody>
            <a:bodyPr wrap="none" anchor="ctr"/>
            <a:lstStyle/>
            <a:p>
              <a:pPr algn="ctr" fontAlgn="base">
                <a:spcBef>
                  <a:spcPct val="0"/>
                </a:spcBef>
                <a:spcAft>
                  <a:spcPct val="0"/>
                </a:spcAft>
              </a:pPr>
              <a:endParaRPr lang="zh-CN" altLang="en-US" dirty="0">
                <a:solidFill>
                  <a:srgbClr val="000000"/>
                </a:solidFill>
                <a:latin typeface="Arial" charset="0"/>
              </a:endParaRPr>
            </a:p>
          </p:txBody>
        </p:sp>
        <p:cxnSp>
          <p:nvCxnSpPr>
            <p:cNvPr id="90" name="直接连接符 89">
              <a:extLst>
                <a:ext uri="{FF2B5EF4-FFF2-40B4-BE49-F238E27FC236}">
                  <a16:creationId xmlns:a16="http://schemas.microsoft.com/office/drawing/2014/main" id="{33962779-DECD-4295-B7BE-8599D560444F}"/>
                </a:ext>
              </a:extLst>
            </p:cNvPr>
            <p:cNvCxnSpPr>
              <a:cxnSpLocks/>
            </p:cNvCxnSpPr>
            <p:nvPr/>
          </p:nvCxnSpPr>
          <p:spPr>
            <a:xfrm>
              <a:off x="1257178" y="3801732"/>
              <a:ext cx="2160954" cy="703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D75881BE-7F18-4BA6-8DD7-77E85D21BC5A}"/>
                </a:ext>
              </a:extLst>
            </p:cNvPr>
            <p:cNvCxnSpPr>
              <a:cxnSpLocks/>
            </p:cNvCxnSpPr>
            <p:nvPr/>
          </p:nvCxnSpPr>
          <p:spPr>
            <a:xfrm>
              <a:off x="1257178" y="3801732"/>
              <a:ext cx="2160954" cy="86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C077192-25B2-4631-A7CF-12C6AE20823E}"/>
                </a:ext>
              </a:extLst>
            </p:cNvPr>
            <p:cNvCxnSpPr>
              <a:cxnSpLocks/>
            </p:cNvCxnSpPr>
            <p:nvPr/>
          </p:nvCxnSpPr>
          <p:spPr>
            <a:xfrm>
              <a:off x="1257177" y="3982883"/>
              <a:ext cx="2160954" cy="703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1FB1923F-7AA2-4C4D-ABD0-F600572DFAAA}"/>
                </a:ext>
              </a:extLst>
            </p:cNvPr>
            <p:cNvCxnSpPr>
              <a:cxnSpLocks/>
            </p:cNvCxnSpPr>
            <p:nvPr/>
          </p:nvCxnSpPr>
          <p:spPr>
            <a:xfrm>
              <a:off x="1263221" y="4163649"/>
              <a:ext cx="2160954" cy="703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11D851-E155-43F1-AE9F-59498D91A64C}"/>
                </a:ext>
              </a:extLst>
            </p:cNvPr>
            <p:cNvCxnSpPr>
              <a:cxnSpLocks/>
            </p:cNvCxnSpPr>
            <p:nvPr/>
          </p:nvCxnSpPr>
          <p:spPr>
            <a:xfrm>
              <a:off x="1257178" y="4339235"/>
              <a:ext cx="2160954" cy="703580"/>
            </a:xfrm>
            <a:prstGeom prst="line">
              <a:avLst/>
            </a:prstGeom>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62A0918C-4BA1-4784-8A6B-AEC84FFE8FE8}"/>
                </a:ext>
              </a:extLst>
            </p:cNvPr>
            <p:cNvSpPr txBox="1"/>
            <p:nvPr/>
          </p:nvSpPr>
          <p:spPr>
            <a:xfrm>
              <a:off x="1984684" y="4669356"/>
              <a:ext cx="338554" cy="246221"/>
            </a:xfrm>
            <a:prstGeom prst="rect">
              <a:avLst/>
            </a:prstGeom>
            <a:noFill/>
          </p:spPr>
          <p:txBody>
            <a:bodyPr vert="eaVert" wrap="square" rtlCol="0">
              <a:spAutoFit/>
            </a:bodyPr>
            <a:lstStyle/>
            <a:p>
              <a:r>
                <a:rPr lang="en-US" altLang="zh-CN" sz="1000" dirty="0"/>
                <a:t>…</a:t>
              </a:r>
              <a:endParaRPr lang="zh-CN" altLang="en-US" sz="1000" dirty="0"/>
            </a:p>
          </p:txBody>
        </p:sp>
        <p:sp>
          <p:nvSpPr>
            <p:cNvPr id="99" name="Freeform 17">
              <a:extLst>
                <a:ext uri="{FF2B5EF4-FFF2-40B4-BE49-F238E27FC236}">
                  <a16:creationId xmlns:a16="http://schemas.microsoft.com/office/drawing/2014/main" id="{BBE8BB3F-C867-47DB-B63C-2C3ACB61382B}"/>
                </a:ext>
              </a:extLst>
            </p:cNvPr>
            <p:cNvSpPr>
              <a:spLocks noChangeArrowheads="1"/>
            </p:cNvSpPr>
            <p:nvPr/>
          </p:nvSpPr>
          <p:spPr bwMode="auto">
            <a:xfrm>
              <a:off x="1254190" y="3799612"/>
              <a:ext cx="2160954" cy="882549"/>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gradFill flip="none" rotWithShape="1">
              <a:gsLst>
                <a:gs pos="27000">
                  <a:schemeClr val="accent2">
                    <a:lumMod val="5000"/>
                    <a:lumOff val="95000"/>
                    <a:alpha val="30000"/>
                  </a:schemeClr>
                </a:gs>
                <a:gs pos="71000">
                  <a:srgbClr val="0070C0">
                    <a:alpha val="30000"/>
                  </a:srgbClr>
                </a:gs>
                <a:gs pos="55000">
                  <a:srgbClr val="0070C0">
                    <a:alpha val="30000"/>
                  </a:srgbClr>
                </a:gs>
                <a:gs pos="100000">
                  <a:srgbClr val="0070C0">
                    <a:alpha val="30000"/>
                  </a:srgbClr>
                </a:gs>
              </a:gsLst>
              <a:lin ang="10800000" scaled="1"/>
              <a:tileRect/>
            </a:gradFill>
            <a:ln w="9360">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round/>
              <a:headEnd/>
              <a:tailEnd/>
            </a:ln>
          </p:spPr>
          <p:txBody>
            <a:bodyPr wrap="none" anchor="ctr"/>
            <a:lstStyle/>
            <a:p>
              <a:pPr algn="ctr" fontAlgn="base">
                <a:spcBef>
                  <a:spcPct val="0"/>
                </a:spcBef>
                <a:spcAft>
                  <a:spcPct val="0"/>
                </a:spcAft>
              </a:pPr>
              <a:endParaRPr lang="zh-CN" altLang="en-US" dirty="0">
                <a:solidFill>
                  <a:srgbClr val="000000"/>
                </a:solidFill>
                <a:latin typeface="Arial" charset="0"/>
              </a:endParaRPr>
            </a:p>
          </p:txBody>
        </p:sp>
        <p:cxnSp>
          <p:nvCxnSpPr>
            <p:cNvPr id="102" name="直接连接符 101">
              <a:extLst>
                <a:ext uri="{FF2B5EF4-FFF2-40B4-BE49-F238E27FC236}">
                  <a16:creationId xmlns:a16="http://schemas.microsoft.com/office/drawing/2014/main" id="{DEE68A4D-21FA-4F41-9F4C-D1CEAE0E4552}"/>
                </a:ext>
              </a:extLst>
            </p:cNvPr>
            <p:cNvCxnSpPr>
              <a:cxnSpLocks/>
            </p:cNvCxnSpPr>
            <p:nvPr/>
          </p:nvCxnSpPr>
          <p:spPr>
            <a:xfrm flipH="1">
              <a:off x="1240742" y="3292698"/>
              <a:ext cx="2160954" cy="690185"/>
            </a:xfrm>
            <a:prstGeom prst="line">
              <a:avLst/>
            </a:prstGeom>
            <a:ln>
              <a:solidFill>
                <a:srgbClr val="FF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8B343F06-A14A-4E55-ADE4-C45A0BE5838B}"/>
                </a:ext>
              </a:extLst>
            </p:cNvPr>
            <p:cNvCxnSpPr>
              <a:cxnSpLocks/>
            </p:cNvCxnSpPr>
            <p:nvPr/>
          </p:nvCxnSpPr>
          <p:spPr>
            <a:xfrm flipH="1">
              <a:off x="1240605" y="3454368"/>
              <a:ext cx="2160954" cy="690185"/>
            </a:xfrm>
            <a:prstGeom prst="line">
              <a:avLst/>
            </a:prstGeom>
            <a:ln>
              <a:solidFill>
                <a:srgbClr val="FF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5" name="Freeform 17">
              <a:extLst>
                <a:ext uri="{FF2B5EF4-FFF2-40B4-BE49-F238E27FC236}">
                  <a16:creationId xmlns:a16="http://schemas.microsoft.com/office/drawing/2014/main" id="{C23F0EC2-C129-4939-B744-EC0CD3E49387}"/>
                </a:ext>
              </a:extLst>
            </p:cNvPr>
            <p:cNvSpPr>
              <a:spLocks noChangeArrowheads="1"/>
            </p:cNvSpPr>
            <p:nvPr/>
          </p:nvSpPr>
          <p:spPr bwMode="auto">
            <a:xfrm>
              <a:off x="1254190" y="3987572"/>
              <a:ext cx="2160954" cy="882549"/>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gradFill flip="none" rotWithShape="1">
              <a:gsLst>
                <a:gs pos="27000">
                  <a:schemeClr val="accent2">
                    <a:lumMod val="5000"/>
                    <a:lumOff val="95000"/>
                    <a:alpha val="30000"/>
                  </a:schemeClr>
                </a:gs>
                <a:gs pos="71000">
                  <a:srgbClr val="0070C0">
                    <a:alpha val="30000"/>
                  </a:srgbClr>
                </a:gs>
                <a:gs pos="55000">
                  <a:srgbClr val="0070C0">
                    <a:alpha val="30000"/>
                  </a:srgbClr>
                </a:gs>
                <a:gs pos="100000">
                  <a:srgbClr val="0070C0">
                    <a:alpha val="30000"/>
                  </a:srgbClr>
                </a:gs>
              </a:gsLst>
              <a:lin ang="10800000" scaled="1"/>
              <a:tileRect/>
            </a:gradFill>
            <a:ln w="9360">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round/>
              <a:headEnd/>
              <a:tailEnd/>
            </a:ln>
          </p:spPr>
          <p:txBody>
            <a:bodyPr wrap="none" anchor="ctr"/>
            <a:lstStyle/>
            <a:p>
              <a:pPr algn="ctr" fontAlgn="base">
                <a:spcBef>
                  <a:spcPct val="0"/>
                </a:spcBef>
                <a:spcAft>
                  <a:spcPct val="0"/>
                </a:spcAft>
              </a:pPr>
              <a:endParaRPr lang="zh-CN" altLang="en-US" dirty="0">
                <a:solidFill>
                  <a:srgbClr val="000000"/>
                </a:solidFill>
                <a:latin typeface="Arial" charset="0"/>
              </a:endParaRPr>
            </a:p>
          </p:txBody>
        </p:sp>
        <p:sp>
          <p:nvSpPr>
            <p:cNvPr id="156" name="Freeform 17">
              <a:extLst>
                <a:ext uri="{FF2B5EF4-FFF2-40B4-BE49-F238E27FC236}">
                  <a16:creationId xmlns:a16="http://schemas.microsoft.com/office/drawing/2014/main" id="{2F15C8C8-58CD-4FD2-842A-F91A70357CD0}"/>
                </a:ext>
              </a:extLst>
            </p:cNvPr>
            <p:cNvSpPr>
              <a:spLocks noChangeArrowheads="1"/>
            </p:cNvSpPr>
            <p:nvPr/>
          </p:nvSpPr>
          <p:spPr bwMode="auto">
            <a:xfrm>
              <a:off x="1254190" y="4160292"/>
              <a:ext cx="2160954" cy="882549"/>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gradFill flip="none" rotWithShape="1">
              <a:gsLst>
                <a:gs pos="27000">
                  <a:schemeClr val="accent2">
                    <a:lumMod val="5000"/>
                    <a:lumOff val="95000"/>
                    <a:alpha val="30000"/>
                  </a:schemeClr>
                </a:gs>
                <a:gs pos="71000">
                  <a:srgbClr val="0070C0">
                    <a:alpha val="30000"/>
                  </a:srgbClr>
                </a:gs>
                <a:gs pos="55000">
                  <a:srgbClr val="0070C0">
                    <a:alpha val="30000"/>
                  </a:srgbClr>
                </a:gs>
                <a:gs pos="100000">
                  <a:srgbClr val="0070C0">
                    <a:alpha val="30000"/>
                  </a:srgbClr>
                </a:gs>
              </a:gsLst>
              <a:lin ang="10800000" scaled="1"/>
              <a:tileRect/>
            </a:gradFill>
            <a:ln w="9360">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round/>
              <a:headEnd/>
              <a:tailEnd/>
            </a:ln>
          </p:spPr>
          <p:txBody>
            <a:bodyPr wrap="none" anchor="ctr"/>
            <a:lstStyle/>
            <a:p>
              <a:pPr algn="ctr" fontAlgn="base">
                <a:spcBef>
                  <a:spcPct val="0"/>
                </a:spcBef>
                <a:spcAft>
                  <a:spcPct val="0"/>
                </a:spcAft>
              </a:pPr>
              <a:endParaRPr lang="zh-CN" altLang="en-US" dirty="0">
                <a:solidFill>
                  <a:srgbClr val="000000"/>
                </a:solidFill>
                <a:latin typeface="Arial" charset="0"/>
              </a:endParaRPr>
            </a:p>
          </p:txBody>
        </p:sp>
      </p:grpSp>
      <p:grpSp>
        <p:nvGrpSpPr>
          <p:cNvPr id="245" name="组合 244">
            <a:extLst>
              <a:ext uri="{FF2B5EF4-FFF2-40B4-BE49-F238E27FC236}">
                <a16:creationId xmlns:a16="http://schemas.microsoft.com/office/drawing/2014/main" id="{634279FC-3F7C-4117-8470-CAB61C11A8AA}"/>
              </a:ext>
            </a:extLst>
          </p:cNvPr>
          <p:cNvGrpSpPr/>
          <p:nvPr/>
        </p:nvGrpSpPr>
        <p:grpSpPr>
          <a:xfrm>
            <a:off x="4855879" y="1655345"/>
            <a:ext cx="3178190" cy="3387444"/>
            <a:chOff x="4668758" y="1807771"/>
            <a:chExt cx="3178190" cy="3387444"/>
          </a:xfrm>
        </p:grpSpPr>
        <p:cxnSp>
          <p:nvCxnSpPr>
            <p:cNvPr id="107" name="直接连接符 106">
              <a:extLst>
                <a:ext uri="{FF2B5EF4-FFF2-40B4-BE49-F238E27FC236}">
                  <a16:creationId xmlns:a16="http://schemas.microsoft.com/office/drawing/2014/main" id="{AAC1709A-0947-4CF6-A846-D40470E72F1F}"/>
                </a:ext>
              </a:extLst>
            </p:cNvPr>
            <p:cNvCxnSpPr>
              <a:cxnSpLocks/>
            </p:cNvCxnSpPr>
            <p:nvPr/>
          </p:nvCxnSpPr>
          <p:spPr>
            <a:xfrm>
              <a:off x="5109613" y="2226088"/>
              <a:ext cx="20155" cy="274929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308CEE7A-BE4B-4999-949D-92E454F0514E}"/>
                </a:ext>
              </a:extLst>
            </p:cNvPr>
            <p:cNvCxnSpPr>
              <a:cxnSpLocks/>
            </p:cNvCxnSpPr>
            <p:nvPr/>
          </p:nvCxnSpPr>
          <p:spPr>
            <a:xfrm>
              <a:off x="7270567" y="2226088"/>
              <a:ext cx="9979" cy="274929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830B950F-0869-460C-A629-DA6A89BD2A32}"/>
                </a:ext>
              </a:extLst>
            </p:cNvPr>
            <p:cNvCxnSpPr>
              <a:cxnSpLocks/>
            </p:cNvCxnSpPr>
            <p:nvPr/>
          </p:nvCxnSpPr>
          <p:spPr>
            <a:xfrm>
              <a:off x="5109613" y="2363248"/>
              <a:ext cx="2160954" cy="703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4784410C-FCF2-48A6-B358-A22436F86C93}"/>
                </a:ext>
              </a:extLst>
            </p:cNvPr>
            <p:cNvCxnSpPr>
              <a:cxnSpLocks/>
            </p:cNvCxnSpPr>
            <p:nvPr/>
          </p:nvCxnSpPr>
          <p:spPr>
            <a:xfrm>
              <a:off x="5109613" y="2363248"/>
              <a:ext cx="2160954" cy="86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E5E15A37-7E53-4D02-B0D2-79288CEBD656}"/>
                </a:ext>
              </a:extLst>
            </p:cNvPr>
            <p:cNvCxnSpPr>
              <a:cxnSpLocks/>
            </p:cNvCxnSpPr>
            <p:nvPr/>
          </p:nvCxnSpPr>
          <p:spPr>
            <a:xfrm flipH="1">
              <a:off x="5106625" y="3252660"/>
              <a:ext cx="2160954" cy="690185"/>
            </a:xfrm>
            <a:prstGeom prst="line">
              <a:avLst/>
            </a:prstGeom>
            <a:ln>
              <a:solidFill>
                <a:srgbClr val="FF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98663A7F-FA54-4CAF-933C-AE648BDA12AF}"/>
                </a:ext>
              </a:extLst>
            </p:cNvPr>
            <p:cNvCxnSpPr>
              <a:cxnSpLocks/>
            </p:cNvCxnSpPr>
            <p:nvPr/>
          </p:nvCxnSpPr>
          <p:spPr>
            <a:xfrm>
              <a:off x="5109612" y="2544399"/>
              <a:ext cx="2160954" cy="703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CC6C6785-0EBA-4B9F-93D3-2484731E622F}"/>
                </a:ext>
              </a:extLst>
            </p:cNvPr>
            <p:cNvCxnSpPr>
              <a:cxnSpLocks/>
            </p:cNvCxnSpPr>
            <p:nvPr/>
          </p:nvCxnSpPr>
          <p:spPr>
            <a:xfrm>
              <a:off x="5115656" y="2725165"/>
              <a:ext cx="2160954" cy="703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FAC5266B-5912-42EF-B331-A898DF438B06}"/>
                </a:ext>
              </a:extLst>
            </p:cNvPr>
            <p:cNvCxnSpPr>
              <a:cxnSpLocks/>
            </p:cNvCxnSpPr>
            <p:nvPr/>
          </p:nvCxnSpPr>
          <p:spPr>
            <a:xfrm>
              <a:off x="5117300" y="3327180"/>
              <a:ext cx="2160954" cy="703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8B3AF0F0-04DC-416A-BE73-77E89D8E6D77}"/>
                </a:ext>
              </a:extLst>
            </p:cNvPr>
            <p:cNvCxnSpPr>
              <a:cxnSpLocks/>
            </p:cNvCxnSpPr>
            <p:nvPr/>
          </p:nvCxnSpPr>
          <p:spPr>
            <a:xfrm>
              <a:off x="5109613" y="2900751"/>
              <a:ext cx="2160954" cy="703580"/>
            </a:xfrm>
            <a:prstGeom prst="line">
              <a:avLst/>
            </a:prstGeom>
          </p:spPr>
          <p:style>
            <a:lnRef idx="1">
              <a:schemeClr val="accent1"/>
            </a:lnRef>
            <a:fillRef idx="0">
              <a:schemeClr val="accent1"/>
            </a:fillRef>
            <a:effectRef idx="0">
              <a:schemeClr val="accent1"/>
            </a:effectRef>
            <a:fontRef idx="minor">
              <a:schemeClr val="tx1"/>
            </a:fontRef>
          </p:style>
        </p:cxnSp>
        <p:sp>
          <p:nvSpPr>
            <p:cNvPr id="117" name="右大括号 116">
              <a:extLst>
                <a:ext uri="{FF2B5EF4-FFF2-40B4-BE49-F238E27FC236}">
                  <a16:creationId xmlns:a16="http://schemas.microsoft.com/office/drawing/2014/main" id="{2DA97A4F-CFD1-4C60-8080-99958BCC826E}"/>
                </a:ext>
              </a:extLst>
            </p:cNvPr>
            <p:cNvSpPr/>
            <p:nvPr/>
          </p:nvSpPr>
          <p:spPr>
            <a:xfrm>
              <a:off x="7270567" y="2371873"/>
              <a:ext cx="111537" cy="69198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118" name="文本框 117">
              <a:extLst>
                <a:ext uri="{FF2B5EF4-FFF2-40B4-BE49-F238E27FC236}">
                  <a16:creationId xmlns:a16="http://schemas.microsoft.com/office/drawing/2014/main" id="{350CDCF1-7A3D-4026-84E5-4E0A87347996}"/>
                </a:ext>
              </a:extLst>
            </p:cNvPr>
            <p:cNvSpPr txBox="1"/>
            <p:nvPr/>
          </p:nvSpPr>
          <p:spPr>
            <a:xfrm>
              <a:off x="7326335" y="2597705"/>
              <a:ext cx="330200" cy="246221"/>
            </a:xfrm>
            <a:prstGeom prst="rect">
              <a:avLst/>
            </a:prstGeom>
            <a:noFill/>
          </p:spPr>
          <p:txBody>
            <a:bodyPr wrap="square" rtlCol="0">
              <a:spAutoFit/>
            </a:bodyPr>
            <a:lstStyle/>
            <a:p>
              <a:r>
                <a:rPr lang="en-US" altLang="zh-CN" sz="1000" dirty="0"/>
                <a:t>D</a:t>
              </a:r>
              <a:endParaRPr lang="zh-CN" altLang="en-US" sz="1000" dirty="0"/>
            </a:p>
          </p:txBody>
        </p:sp>
        <p:sp>
          <p:nvSpPr>
            <p:cNvPr id="119" name="右大括号 118">
              <a:extLst>
                <a:ext uri="{FF2B5EF4-FFF2-40B4-BE49-F238E27FC236}">
                  <a16:creationId xmlns:a16="http://schemas.microsoft.com/office/drawing/2014/main" id="{CC87B6D9-04E3-44BA-8256-0DB213BF3FFC}"/>
                </a:ext>
              </a:extLst>
            </p:cNvPr>
            <p:cNvSpPr/>
            <p:nvPr/>
          </p:nvSpPr>
          <p:spPr>
            <a:xfrm>
              <a:off x="7270566" y="3433000"/>
              <a:ext cx="109326" cy="7013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120" name="文本框 119">
              <a:extLst>
                <a:ext uri="{FF2B5EF4-FFF2-40B4-BE49-F238E27FC236}">
                  <a16:creationId xmlns:a16="http://schemas.microsoft.com/office/drawing/2014/main" id="{079267A5-72AA-4CC7-B567-9CC8937779B6}"/>
                </a:ext>
              </a:extLst>
            </p:cNvPr>
            <p:cNvSpPr txBox="1"/>
            <p:nvPr/>
          </p:nvSpPr>
          <p:spPr>
            <a:xfrm>
              <a:off x="7326335" y="3043094"/>
              <a:ext cx="518073" cy="246221"/>
            </a:xfrm>
            <a:prstGeom prst="rect">
              <a:avLst/>
            </a:prstGeom>
            <a:noFill/>
          </p:spPr>
          <p:txBody>
            <a:bodyPr wrap="square" rtlCol="0">
              <a:spAutoFit/>
            </a:bodyPr>
            <a:lstStyle/>
            <a:p>
              <a:r>
                <a:rPr lang="en-US" altLang="zh-CN" sz="1000" dirty="0"/>
                <a:t>L/B</a:t>
              </a:r>
              <a:endParaRPr lang="zh-CN" altLang="en-US" sz="1000" dirty="0"/>
            </a:p>
          </p:txBody>
        </p:sp>
        <p:sp>
          <p:nvSpPr>
            <p:cNvPr id="121" name="文本框 120">
              <a:extLst>
                <a:ext uri="{FF2B5EF4-FFF2-40B4-BE49-F238E27FC236}">
                  <a16:creationId xmlns:a16="http://schemas.microsoft.com/office/drawing/2014/main" id="{4EA1AB36-0DD4-4B22-94CB-9FFF7B00CA15}"/>
                </a:ext>
              </a:extLst>
            </p:cNvPr>
            <p:cNvSpPr txBox="1"/>
            <p:nvPr/>
          </p:nvSpPr>
          <p:spPr>
            <a:xfrm>
              <a:off x="7308588" y="3661802"/>
              <a:ext cx="330200" cy="246221"/>
            </a:xfrm>
            <a:prstGeom prst="rect">
              <a:avLst/>
            </a:prstGeom>
            <a:noFill/>
          </p:spPr>
          <p:txBody>
            <a:bodyPr wrap="square" rtlCol="0">
              <a:spAutoFit/>
            </a:bodyPr>
            <a:lstStyle/>
            <a:p>
              <a:r>
                <a:rPr lang="en-US" altLang="zh-CN" sz="1000" dirty="0"/>
                <a:t>D</a:t>
              </a:r>
              <a:endParaRPr lang="zh-CN" altLang="en-US" sz="1000" dirty="0"/>
            </a:p>
          </p:txBody>
        </p:sp>
        <p:sp>
          <p:nvSpPr>
            <p:cNvPr id="122" name="右大括号 121">
              <a:extLst>
                <a:ext uri="{FF2B5EF4-FFF2-40B4-BE49-F238E27FC236}">
                  <a16:creationId xmlns:a16="http://schemas.microsoft.com/office/drawing/2014/main" id="{644CE75A-76B3-4EB6-A5B9-0B37B3BECB1C}"/>
                </a:ext>
              </a:extLst>
            </p:cNvPr>
            <p:cNvSpPr/>
            <p:nvPr/>
          </p:nvSpPr>
          <p:spPr>
            <a:xfrm>
              <a:off x="7272778" y="3070263"/>
              <a:ext cx="89053" cy="1777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123" name="文本框 122">
              <a:extLst>
                <a:ext uri="{FF2B5EF4-FFF2-40B4-BE49-F238E27FC236}">
                  <a16:creationId xmlns:a16="http://schemas.microsoft.com/office/drawing/2014/main" id="{842F545A-3A16-4E19-A7B7-265C7200F880}"/>
                </a:ext>
              </a:extLst>
            </p:cNvPr>
            <p:cNvSpPr txBox="1"/>
            <p:nvPr/>
          </p:nvSpPr>
          <p:spPr>
            <a:xfrm>
              <a:off x="5185493" y="3743861"/>
              <a:ext cx="843239" cy="246221"/>
            </a:xfrm>
            <a:prstGeom prst="rect">
              <a:avLst/>
            </a:prstGeom>
            <a:noFill/>
          </p:spPr>
          <p:txBody>
            <a:bodyPr wrap="square" rtlCol="0">
              <a:spAutoFit/>
            </a:bodyPr>
            <a:lstStyle/>
            <a:p>
              <a:r>
                <a:rPr lang="en-US" altLang="zh-CN" sz="1000" dirty="0"/>
                <a:t>ACK</a:t>
              </a:r>
              <a:endParaRPr lang="zh-CN" altLang="en-US" sz="1000" dirty="0"/>
            </a:p>
          </p:txBody>
        </p:sp>
        <p:sp>
          <p:nvSpPr>
            <p:cNvPr id="124" name="文本框 123">
              <a:extLst>
                <a:ext uri="{FF2B5EF4-FFF2-40B4-BE49-F238E27FC236}">
                  <a16:creationId xmlns:a16="http://schemas.microsoft.com/office/drawing/2014/main" id="{A16CAB35-FAC1-4681-B6E8-C63C6D718206}"/>
                </a:ext>
              </a:extLst>
            </p:cNvPr>
            <p:cNvSpPr txBox="1"/>
            <p:nvPr/>
          </p:nvSpPr>
          <p:spPr>
            <a:xfrm>
              <a:off x="5832803" y="2607515"/>
              <a:ext cx="342870" cy="253916"/>
            </a:xfrm>
            <a:prstGeom prst="rect">
              <a:avLst/>
            </a:prstGeom>
            <a:noFill/>
          </p:spPr>
          <p:txBody>
            <a:bodyPr wrap="square" rtlCol="0">
              <a:spAutoFit/>
            </a:bodyPr>
            <a:lstStyle/>
            <a:p>
              <a:r>
                <a:rPr lang="en-US" altLang="zh-CN" sz="1000" dirty="0"/>
                <a:t>F1</a:t>
              </a:r>
              <a:endParaRPr lang="zh-CN" altLang="en-US" sz="1000" baseline="-25000" dirty="0"/>
            </a:p>
          </p:txBody>
        </p:sp>
        <p:sp>
          <p:nvSpPr>
            <p:cNvPr id="125" name="文本框 124">
              <a:extLst>
                <a:ext uri="{FF2B5EF4-FFF2-40B4-BE49-F238E27FC236}">
                  <a16:creationId xmlns:a16="http://schemas.microsoft.com/office/drawing/2014/main" id="{4577B361-CACA-4E0A-A9D9-81A3FBD8F35F}"/>
                </a:ext>
              </a:extLst>
            </p:cNvPr>
            <p:cNvSpPr txBox="1"/>
            <p:nvPr/>
          </p:nvSpPr>
          <p:spPr>
            <a:xfrm>
              <a:off x="5829388" y="2796873"/>
              <a:ext cx="342870" cy="253916"/>
            </a:xfrm>
            <a:prstGeom prst="rect">
              <a:avLst/>
            </a:prstGeom>
            <a:noFill/>
          </p:spPr>
          <p:txBody>
            <a:bodyPr wrap="square" rtlCol="0">
              <a:spAutoFit/>
            </a:bodyPr>
            <a:lstStyle/>
            <a:p>
              <a:r>
                <a:rPr lang="en-US" altLang="zh-CN" sz="1000" dirty="0"/>
                <a:t>F2</a:t>
              </a:r>
              <a:endParaRPr lang="zh-CN" altLang="en-US" sz="1000" baseline="-25000" dirty="0"/>
            </a:p>
          </p:txBody>
        </p:sp>
        <p:sp>
          <p:nvSpPr>
            <p:cNvPr id="126" name="文本框 125">
              <a:extLst>
                <a:ext uri="{FF2B5EF4-FFF2-40B4-BE49-F238E27FC236}">
                  <a16:creationId xmlns:a16="http://schemas.microsoft.com/office/drawing/2014/main" id="{8F7C92E7-1381-4AB8-BBAF-957F727C150F}"/>
                </a:ext>
              </a:extLst>
            </p:cNvPr>
            <p:cNvSpPr txBox="1"/>
            <p:nvPr/>
          </p:nvSpPr>
          <p:spPr>
            <a:xfrm>
              <a:off x="5837119" y="3230872"/>
              <a:ext cx="338554" cy="246221"/>
            </a:xfrm>
            <a:prstGeom prst="rect">
              <a:avLst/>
            </a:prstGeom>
            <a:noFill/>
          </p:spPr>
          <p:txBody>
            <a:bodyPr vert="eaVert" wrap="square" rtlCol="0">
              <a:spAutoFit/>
            </a:bodyPr>
            <a:lstStyle/>
            <a:p>
              <a:r>
                <a:rPr lang="en-US" altLang="zh-CN" sz="1000" dirty="0"/>
                <a:t>…</a:t>
              </a:r>
              <a:endParaRPr lang="zh-CN" altLang="en-US" sz="1000" dirty="0"/>
            </a:p>
          </p:txBody>
        </p:sp>
        <p:sp>
          <p:nvSpPr>
            <p:cNvPr id="127" name="文本框 126">
              <a:extLst>
                <a:ext uri="{FF2B5EF4-FFF2-40B4-BE49-F238E27FC236}">
                  <a16:creationId xmlns:a16="http://schemas.microsoft.com/office/drawing/2014/main" id="{86EC6C09-EA29-4980-8226-3DA4E823C470}"/>
                </a:ext>
              </a:extLst>
            </p:cNvPr>
            <p:cNvSpPr txBox="1"/>
            <p:nvPr/>
          </p:nvSpPr>
          <p:spPr>
            <a:xfrm>
              <a:off x="4668758" y="1837468"/>
              <a:ext cx="922020" cy="307777"/>
            </a:xfrm>
            <a:prstGeom prst="rect">
              <a:avLst/>
            </a:prstGeom>
            <a:noFill/>
          </p:spPr>
          <p:txBody>
            <a:bodyPr wrap="square" rtlCol="0">
              <a:spAutoFit/>
            </a:bodyPr>
            <a:lstStyle/>
            <a:p>
              <a:r>
                <a:rPr lang="en-US" altLang="zh-CN" dirty="0"/>
                <a:t>Sender</a:t>
              </a:r>
              <a:endParaRPr lang="zh-CN" altLang="en-US" dirty="0"/>
            </a:p>
          </p:txBody>
        </p:sp>
        <p:sp>
          <p:nvSpPr>
            <p:cNvPr id="128" name="文本框 127">
              <a:extLst>
                <a:ext uri="{FF2B5EF4-FFF2-40B4-BE49-F238E27FC236}">
                  <a16:creationId xmlns:a16="http://schemas.microsoft.com/office/drawing/2014/main" id="{6C97D381-9012-4D9E-AA8D-53E0B80147F8}"/>
                </a:ext>
              </a:extLst>
            </p:cNvPr>
            <p:cNvSpPr txBox="1"/>
            <p:nvPr/>
          </p:nvSpPr>
          <p:spPr>
            <a:xfrm>
              <a:off x="6809556" y="1807771"/>
              <a:ext cx="922020" cy="307777"/>
            </a:xfrm>
            <a:prstGeom prst="rect">
              <a:avLst/>
            </a:prstGeom>
            <a:noFill/>
          </p:spPr>
          <p:txBody>
            <a:bodyPr wrap="square" rtlCol="0">
              <a:spAutoFit/>
            </a:bodyPr>
            <a:lstStyle/>
            <a:p>
              <a:r>
                <a:rPr lang="en-US" altLang="zh-CN" dirty="0"/>
                <a:t>Receiver</a:t>
              </a:r>
              <a:endParaRPr lang="zh-CN" altLang="en-US" dirty="0"/>
            </a:p>
          </p:txBody>
        </p:sp>
        <p:cxnSp>
          <p:nvCxnSpPr>
            <p:cNvPr id="129" name="直接连接符 128">
              <a:extLst>
                <a:ext uri="{FF2B5EF4-FFF2-40B4-BE49-F238E27FC236}">
                  <a16:creationId xmlns:a16="http://schemas.microsoft.com/office/drawing/2014/main" id="{21E1B02A-B0C9-466F-B351-7F711B87D7AB}"/>
                </a:ext>
              </a:extLst>
            </p:cNvPr>
            <p:cNvCxnSpPr>
              <a:cxnSpLocks/>
            </p:cNvCxnSpPr>
            <p:nvPr/>
          </p:nvCxnSpPr>
          <p:spPr>
            <a:xfrm>
              <a:off x="5120576" y="3491340"/>
              <a:ext cx="2160954" cy="703580"/>
            </a:xfrm>
            <a:prstGeom prst="line">
              <a:avLst/>
            </a:prstGeom>
          </p:spPr>
          <p:style>
            <a:lnRef idx="1">
              <a:schemeClr val="accent1"/>
            </a:lnRef>
            <a:fillRef idx="0">
              <a:schemeClr val="accent1"/>
            </a:fillRef>
            <a:effectRef idx="0">
              <a:schemeClr val="accent1"/>
            </a:effectRef>
            <a:fontRef idx="minor">
              <a:schemeClr val="tx1"/>
            </a:fontRef>
          </p:style>
        </p:cxnSp>
        <p:sp>
          <p:nvSpPr>
            <p:cNvPr id="130" name="文本框 129">
              <a:extLst>
                <a:ext uri="{FF2B5EF4-FFF2-40B4-BE49-F238E27FC236}">
                  <a16:creationId xmlns:a16="http://schemas.microsoft.com/office/drawing/2014/main" id="{A6CCEC26-7B30-47BD-8F81-FE4EB8F09054}"/>
                </a:ext>
              </a:extLst>
            </p:cNvPr>
            <p:cNvSpPr txBox="1"/>
            <p:nvPr/>
          </p:nvSpPr>
          <p:spPr>
            <a:xfrm>
              <a:off x="5829388" y="2990558"/>
              <a:ext cx="342870" cy="253916"/>
            </a:xfrm>
            <a:prstGeom prst="rect">
              <a:avLst/>
            </a:prstGeom>
            <a:noFill/>
          </p:spPr>
          <p:txBody>
            <a:bodyPr wrap="square" rtlCol="0">
              <a:spAutoFit/>
            </a:bodyPr>
            <a:lstStyle/>
            <a:p>
              <a:r>
                <a:rPr lang="en-US" altLang="zh-CN" sz="1000" dirty="0"/>
                <a:t>F3</a:t>
              </a:r>
              <a:endParaRPr lang="zh-CN" altLang="en-US" sz="1000" baseline="-25000" dirty="0"/>
            </a:p>
          </p:txBody>
        </p:sp>
        <p:sp>
          <p:nvSpPr>
            <p:cNvPr id="131" name="文本框 130">
              <a:extLst>
                <a:ext uri="{FF2B5EF4-FFF2-40B4-BE49-F238E27FC236}">
                  <a16:creationId xmlns:a16="http://schemas.microsoft.com/office/drawing/2014/main" id="{607396A7-F1BC-4981-888B-1D9AEB110340}"/>
                </a:ext>
              </a:extLst>
            </p:cNvPr>
            <p:cNvSpPr txBox="1"/>
            <p:nvPr/>
          </p:nvSpPr>
          <p:spPr>
            <a:xfrm>
              <a:off x="5832803" y="3551098"/>
              <a:ext cx="391859" cy="246221"/>
            </a:xfrm>
            <a:prstGeom prst="rect">
              <a:avLst/>
            </a:prstGeom>
            <a:noFill/>
          </p:spPr>
          <p:txBody>
            <a:bodyPr wrap="square" rtlCol="0">
              <a:spAutoFit/>
            </a:bodyPr>
            <a:lstStyle/>
            <a:p>
              <a:r>
                <a:rPr lang="en-US" altLang="zh-CN" sz="1000" dirty="0" err="1"/>
                <a:t>Fn</a:t>
              </a:r>
              <a:endParaRPr lang="zh-CN" altLang="en-US" sz="1000" dirty="0"/>
            </a:p>
          </p:txBody>
        </p:sp>
        <p:sp>
          <p:nvSpPr>
            <p:cNvPr id="132" name="Freeform 17">
              <a:extLst>
                <a:ext uri="{FF2B5EF4-FFF2-40B4-BE49-F238E27FC236}">
                  <a16:creationId xmlns:a16="http://schemas.microsoft.com/office/drawing/2014/main" id="{8B1D3D47-8931-4A0A-BF00-70484BB06969}"/>
                </a:ext>
              </a:extLst>
            </p:cNvPr>
            <p:cNvSpPr>
              <a:spLocks noChangeArrowheads="1"/>
            </p:cNvSpPr>
            <p:nvPr/>
          </p:nvSpPr>
          <p:spPr bwMode="auto">
            <a:xfrm>
              <a:off x="5111705" y="2366208"/>
              <a:ext cx="2160954" cy="882549"/>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solidFill>
              <a:srgbClr val="0070C0">
                <a:alpha val="50000"/>
              </a:srgbClr>
            </a:solidFill>
            <a:ln w="9360">
              <a:noFill/>
              <a:round/>
              <a:headEnd/>
              <a:tailEnd/>
            </a:ln>
          </p:spPr>
          <p:txBody>
            <a:bodyPr wrap="none" anchor="ctr"/>
            <a:lstStyle/>
            <a:p>
              <a:pPr algn="ctr" fontAlgn="base">
                <a:spcBef>
                  <a:spcPct val="0"/>
                </a:spcBef>
                <a:spcAft>
                  <a:spcPct val="0"/>
                </a:spcAft>
              </a:pPr>
              <a:endParaRPr lang="zh-CN" altLang="en-US">
                <a:solidFill>
                  <a:srgbClr val="000000"/>
                </a:solidFill>
                <a:latin typeface="Arial" charset="0"/>
              </a:endParaRPr>
            </a:p>
          </p:txBody>
        </p:sp>
        <p:sp>
          <p:nvSpPr>
            <p:cNvPr id="133" name="Freeform 17">
              <a:extLst>
                <a:ext uri="{FF2B5EF4-FFF2-40B4-BE49-F238E27FC236}">
                  <a16:creationId xmlns:a16="http://schemas.microsoft.com/office/drawing/2014/main" id="{7434C62A-1387-4316-86AF-E0FD8E9A32F3}"/>
                </a:ext>
              </a:extLst>
            </p:cNvPr>
            <p:cNvSpPr>
              <a:spLocks noChangeArrowheads="1"/>
            </p:cNvSpPr>
            <p:nvPr/>
          </p:nvSpPr>
          <p:spPr bwMode="auto">
            <a:xfrm>
              <a:off x="5113852" y="2551057"/>
              <a:ext cx="2160954" cy="882549"/>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solidFill>
              <a:srgbClr val="0070C0">
                <a:alpha val="50000"/>
              </a:srgbClr>
            </a:solidFill>
            <a:ln w="9360">
              <a:noFill/>
              <a:round/>
              <a:headEnd/>
              <a:tailEnd/>
            </a:ln>
          </p:spPr>
          <p:txBody>
            <a:bodyPr wrap="none" anchor="ctr"/>
            <a:lstStyle/>
            <a:p>
              <a:pPr algn="ctr" fontAlgn="base">
                <a:spcBef>
                  <a:spcPct val="0"/>
                </a:spcBef>
                <a:spcAft>
                  <a:spcPct val="0"/>
                </a:spcAft>
              </a:pPr>
              <a:endParaRPr lang="zh-CN" altLang="en-US">
                <a:solidFill>
                  <a:srgbClr val="000000"/>
                </a:solidFill>
                <a:latin typeface="Arial" charset="0"/>
              </a:endParaRPr>
            </a:p>
          </p:txBody>
        </p:sp>
        <p:sp>
          <p:nvSpPr>
            <p:cNvPr id="134" name="Freeform 17">
              <a:extLst>
                <a:ext uri="{FF2B5EF4-FFF2-40B4-BE49-F238E27FC236}">
                  <a16:creationId xmlns:a16="http://schemas.microsoft.com/office/drawing/2014/main" id="{DF9D9362-FFFE-4EED-B2EF-BAD231CB15AA}"/>
                </a:ext>
              </a:extLst>
            </p:cNvPr>
            <p:cNvSpPr>
              <a:spLocks noChangeArrowheads="1"/>
            </p:cNvSpPr>
            <p:nvPr/>
          </p:nvSpPr>
          <p:spPr bwMode="auto">
            <a:xfrm>
              <a:off x="5111239" y="2726444"/>
              <a:ext cx="2160954" cy="882549"/>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solidFill>
              <a:srgbClr val="0070C0">
                <a:alpha val="50000"/>
              </a:srgbClr>
            </a:solidFill>
            <a:ln w="9360">
              <a:noFill/>
              <a:round/>
              <a:headEnd/>
              <a:tailEnd/>
            </a:ln>
          </p:spPr>
          <p:txBody>
            <a:bodyPr wrap="none" anchor="ctr"/>
            <a:lstStyle/>
            <a:p>
              <a:pPr algn="ctr" fontAlgn="base">
                <a:spcBef>
                  <a:spcPct val="0"/>
                </a:spcBef>
                <a:spcAft>
                  <a:spcPct val="0"/>
                </a:spcAft>
              </a:pPr>
              <a:endParaRPr lang="zh-CN" altLang="en-US">
                <a:solidFill>
                  <a:srgbClr val="000000"/>
                </a:solidFill>
                <a:latin typeface="Arial" charset="0"/>
              </a:endParaRPr>
            </a:p>
          </p:txBody>
        </p:sp>
        <p:sp>
          <p:nvSpPr>
            <p:cNvPr id="135" name="Freeform 17">
              <a:extLst>
                <a:ext uri="{FF2B5EF4-FFF2-40B4-BE49-F238E27FC236}">
                  <a16:creationId xmlns:a16="http://schemas.microsoft.com/office/drawing/2014/main" id="{0AE504FC-1FD4-4797-8EA3-E19D3B1D51F0}"/>
                </a:ext>
              </a:extLst>
            </p:cNvPr>
            <p:cNvSpPr>
              <a:spLocks noChangeArrowheads="1"/>
            </p:cNvSpPr>
            <p:nvPr/>
          </p:nvSpPr>
          <p:spPr bwMode="auto">
            <a:xfrm>
              <a:off x="5124687" y="3323226"/>
              <a:ext cx="2160954" cy="882549"/>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solidFill>
              <a:srgbClr val="0070C0">
                <a:alpha val="50000"/>
              </a:srgbClr>
            </a:solidFill>
            <a:ln w="9360">
              <a:noFill/>
              <a:round/>
              <a:headEnd/>
              <a:tailEnd/>
            </a:ln>
          </p:spPr>
          <p:txBody>
            <a:bodyPr wrap="none" anchor="ctr"/>
            <a:lstStyle/>
            <a:p>
              <a:pPr algn="ctr" fontAlgn="base">
                <a:spcBef>
                  <a:spcPct val="0"/>
                </a:spcBef>
                <a:spcAft>
                  <a:spcPct val="0"/>
                </a:spcAft>
              </a:pPr>
              <a:endParaRPr lang="zh-CN" altLang="en-US" dirty="0">
                <a:solidFill>
                  <a:srgbClr val="000000"/>
                </a:solidFill>
                <a:latin typeface="Arial" charset="0"/>
              </a:endParaRPr>
            </a:p>
          </p:txBody>
        </p:sp>
        <p:cxnSp>
          <p:nvCxnSpPr>
            <p:cNvPr id="136" name="直接连接符 135">
              <a:extLst>
                <a:ext uri="{FF2B5EF4-FFF2-40B4-BE49-F238E27FC236}">
                  <a16:creationId xmlns:a16="http://schemas.microsoft.com/office/drawing/2014/main" id="{4E4A6B64-0B72-4C24-A820-653FDF13D85F}"/>
                </a:ext>
              </a:extLst>
            </p:cNvPr>
            <p:cNvCxnSpPr>
              <a:cxnSpLocks/>
            </p:cNvCxnSpPr>
            <p:nvPr/>
          </p:nvCxnSpPr>
          <p:spPr>
            <a:xfrm>
              <a:off x="5127675" y="3954132"/>
              <a:ext cx="2160954" cy="703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D3F11D01-E712-46B8-BAEB-E63B230DA93E}"/>
                </a:ext>
              </a:extLst>
            </p:cNvPr>
            <p:cNvCxnSpPr>
              <a:cxnSpLocks/>
            </p:cNvCxnSpPr>
            <p:nvPr/>
          </p:nvCxnSpPr>
          <p:spPr>
            <a:xfrm>
              <a:off x="5127674" y="4135283"/>
              <a:ext cx="2160954" cy="703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5B5BAA2E-A97F-43DC-BE94-09084E527AA8}"/>
                </a:ext>
              </a:extLst>
            </p:cNvPr>
            <p:cNvCxnSpPr>
              <a:cxnSpLocks/>
            </p:cNvCxnSpPr>
            <p:nvPr/>
          </p:nvCxnSpPr>
          <p:spPr>
            <a:xfrm>
              <a:off x="5133718" y="4316049"/>
              <a:ext cx="2160954" cy="703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8374643C-2494-4ECB-9D7E-64B7256F68CC}"/>
                </a:ext>
              </a:extLst>
            </p:cNvPr>
            <p:cNvCxnSpPr>
              <a:cxnSpLocks/>
            </p:cNvCxnSpPr>
            <p:nvPr/>
          </p:nvCxnSpPr>
          <p:spPr>
            <a:xfrm>
              <a:off x="5127675" y="4491635"/>
              <a:ext cx="2160954" cy="703580"/>
            </a:xfrm>
            <a:prstGeom prst="line">
              <a:avLst/>
            </a:prstGeom>
          </p:spPr>
          <p:style>
            <a:lnRef idx="1">
              <a:schemeClr val="accent1"/>
            </a:lnRef>
            <a:fillRef idx="0">
              <a:schemeClr val="accent1"/>
            </a:fillRef>
            <a:effectRef idx="0">
              <a:schemeClr val="accent1"/>
            </a:effectRef>
            <a:fontRef idx="minor">
              <a:schemeClr val="tx1"/>
            </a:fontRef>
          </p:style>
        </p:cxnSp>
        <p:sp>
          <p:nvSpPr>
            <p:cNvPr id="141" name="文本框 140">
              <a:extLst>
                <a:ext uri="{FF2B5EF4-FFF2-40B4-BE49-F238E27FC236}">
                  <a16:creationId xmlns:a16="http://schemas.microsoft.com/office/drawing/2014/main" id="{087E63F2-FC1C-4D3C-8DE6-2139D660977D}"/>
                </a:ext>
              </a:extLst>
            </p:cNvPr>
            <p:cNvSpPr txBox="1"/>
            <p:nvPr/>
          </p:nvSpPr>
          <p:spPr>
            <a:xfrm>
              <a:off x="5855181" y="4821756"/>
              <a:ext cx="338554" cy="246221"/>
            </a:xfrm>
            <a:prstGeom prst="rect">
              <a:avLst/>
            </a:prstGeom>
            <a:noFill/>
          </p:spPr>
          <p:txBody>
            <a:bodyPr vert="eaVert" wrap="square" rtlCol="0">
              <a:spAutoFit/>
            </a:bodyPr>
            <a:lstStyle/>
            <a:p>
              <a:r>
                <a:rPr lang="en-US" altLang="zh-CN" sz="1000" dirty="0"/>
                <a:t>…</a:t>
              </a:r>
              <a:endParaRPr lang="zh-CN" altLang="en-US" sz="1000" dirty="0"/>
            </a:p>
          </p:txBody>
        </p:sp>
        <p:cxnSp>
          <p:nvCxnSpPr>
            <p:cNvPr id="145" name="直接连接符 144">
              <a:extLst>
                <a:ext uri="{FF2B5EF4-FFF2-40B4-BE49-F238E27FC236}">
                  <a16:creationId xmlns:a16="http://schemas.microsoft.com/office/drawing/2014/main" id="{1ADD5ABF-DD5A-43FD-B02A-8836169082F4}"/>
                </a:ext>
              </a:extLst>
            </p:cNvPr>
            <p:cNvCxnSpPr>
              <a:cxnSpLocks/>
            </p:cNvCxnSpPr>
            <p:nvPr/>
          </p:nvCxnSpPr>
          <p:spPr>
            <a:xfrm flipH="1">
              <a:off x="5111239" y="3445098"/>
              <a:ext cx="2160954" cy="690185"/>
            </a:xfrm>
            <a:prstGeom prst="line">
              <a:avLst/>
            </a:prstGeom>
            <a:ln>
              <a:solidFill>
                <a:srgbClr val="FF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48F5AC7A-0922-46C4-BBA3-071B0465F682}"/>
                </a:ext>
              </a:extLst>
            </p:cNvPr>
            <p:cNvCxnSpPr>
              <a:cxnSpLocks/>
            </p:cNvCxnSpPr>
            <p:nvPr/>
          </p:nvCxnSpPr>
          <p:spPr>
            <a:xfrm flipH="1">
              <a:off x="5111102" y="3606768"/>
              <a:ext cx="2160954" cy="690185"/>
            </a:xfrm>
            <a:prstGeom prst="line">
              <a:avLst/>
            </a:prstGeom>
            <a:ln>
              <a:solidFill>
                <a:srgbClr val="FF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22FBA827-8E69-4EF5-8503-23B47513BBAC}"/>
                </a:ext>
              </a:extLst>
            </p:cNvPr>
            <p:cNvCxnSpPr>
              <a:cxnSpLocks/>
            </p:cNvCxnSpPr>
            <p:nvPr/>
          </p:nvCxnSpPr>
          <p:spPr>
            <a:xfrm flipH="1">
              <a:off x="5104383" y="4205159"/>
              <a:ext cx="2160954" cy="690185"/>
            </a:xfrm>
            <a:prstGeom prst="line">
              <a:avLst/>
            </a:prstGeom>
            <a:ln>
              <a:solidFill>
                <a:srgbClr val="FF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Freeform 38">
              <a:extLst>
                <a:ext uri="{FF2B5EF4-FFF2-40B4-BE49-F238E27FC236}">
                  <a16:creationId xmlns:a16="http://schemas.microsoft.com/office/drawing/2014/main" id="{62991366-7332-44C8-9050-CB6F1492AF05}"/>
                </a:ext>
              </a:extLst>
            </p:cNvPr>
            <p:cNvSpPr>
              <a:spLocks noChangeArrowheads="1"/>
            </p:cNvSpPr>
            <p:nvPr/>
          </p:nvSpPr>
          <p:spPr bwMode="auto">
            <a:xfrm flipH="1">
              <a:off x="5121632" y="3251041"/>
              <a:ext cx="2153913" cy="870121"/>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solidFill>
              <a:srgbClr val="FFC000">
                <a:alpha val="50000"/>
              </a:srgbClr>
            </a:solidFill>
            <a:ln w="9360">
              <a:noFill/>
              <a:round/>
              <a:headEnd/>
              <a:tailEnd/>
            </a:ln>
          </p:spPr>
          <p:txBody>
            <a:bodyPr wrap="none" anchor="ctr"/>
            <a:lstStyle/>
            <a:p>
              <a:pPr algn="ctr" fontAlgn="base">
                <a:spcBef>
                  <a:spcPct val="0"/>
                </a:spcBef>
                <a:spcAft>
                  <a:spcPct val="0"/>
                </a:spcAft>
              </a:pPr>
              <a:endParaRPr lang="zh-CN" altLang="en-US">
                <a:solidFill>
                  <a:srgbClr val="000000"/>
                </a:solidFill>
                <a:latin typeface="Arial" charset="0"/>
              </a:endParaRPr>
            </a:p>
          </p:txBody>
        </p:sp>
        <p:sp>
          <p:nvSpPr>
            <p:cNvPr id="150" name="Freeform 38">
              <a:extLst>
                <a:ext uri="{FF2B5EF4-FFF2-40B4-BE49-F238E27FC236}">
                  <a16:creationId xmlns:a16="http://schemas.microsoft.com/office/drawing/2014/main" id="{87120BDA-437D-486D-B8C5-30B72BC59E8E}"/>
                </a:ext>
              </a:extLst>
            </p:cNvPr>
            <p:cNvSpPr>
              <a:spLocks noChangeArrowheads="1"/>
            </p:cNvSpPr>
            <p:nvPr/>
          </p:nvSpPr>
          <p:spPr bwMode="auto">
            <a:xfrm flipH="1">
              <a:off x="5131446" y="3429605"/>
              <a:ext cx="2153913" cy="870121"/>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solidFill>
              <a:srgbClr val="FFC000">
                <a:alpha val="50000"/>
              </a:srgbClr>
            </a:solidFill>
            <a:ln w="9360">
              <a:noFill/>
              <a:round/>
              <a:headEnd/>
              <a:tailEnd/>
            </a:ln>
          </p:spPr>
          <p:txBody>
            <a:bodyPr wrap="none" anchor="ctr"/>
            <a:lstStyle/>
            <a:p>
              <a:pPr algn="ctr" fontAlgn="base">
                <a:spcBef>
                  <a:spcPct val="0"/>
                </a:spcBef>
                <a:spcAft>
                  <a:spcPct val="0"/>
                </a:spcAft>
              </a:pPr>
              <a:endParaRPr lang="zh-CN" altLang="en-US">
                <a:solidFill>
                  <a:srgbClr val="000000"/>
                </a:solidFill>
                <a:latin typeface="Arial" charset="0"/>
              </a:endParaRPr>
            </a:p>
          </p:txBody>
        </p:sp>
        <p:sp>
          <p:nvSpPr>
            <p:cNvPr id="151" name="Freeform 38">
              <a:extLst>
                <a:ext uri="{FF2B5EF4-FFF2-40B4-BE49-F238E27FC236}">
                  <a16:creationId xmlns:a16="http://schemas.microsoft.com/office/drawing/2014/main" id="{390F29D0-4DF3-4D03-8589-920C353B4031}"/>
                </a:ext>
              </a:extLst>
            </p:cNvPr>
            <p:cNvSpPr>
              <a:spLocks noChangeArrowheads="1"/>
            </p:cNvSpPr>
            <p:nvPr/>
          </p:nvSpPr>
          <p:spPr bwMode="auto">
            <a:xfrm flipH="1">
              <a:off x="5138168" y="3606056"/>
              <a:ext cx="2153913" cy="870121"/>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solidFill>
              <a:srgbClr val="FFC000">
                <a:alpha val="50000"/>
              </a:srgbClr>
            </a:solidFill>
            <a:ln w="9360">
              <a:noFill/>
              <a:round/>
              <a:headEnd/>
              <a:tailEnd/>
            </a:ln>
          </p:spPr>
          <p:txBody>
            <a:bodyPr wrap="none" anchor="ctr"/>
            <a:lstStyle/>
            <a:p>
              <a:pPr algn="ctr" fontAlgn="base">
                <a:spcBef>
                  <a:spcPct val="0"/>
                </a:spcBef>
                <a:spcAft>
                  <a:spcPct val="0"/>
                </a:spcAft>
              </a:pPr>
              <a:endParaRPr lang="zh-CN" altLang="en-US">
                <a:solidFill>
                  <a:srgbClr val="000000"/>
                </a:solidFill>
                <a:latin typeface="Arial" charset="0"/>
              </a:endParaRPr>
            </a:p>
          </p:txBody>
        </p:sp>
        <p:sp>
          <p:nvSpPr>
            <p:cNvPr id="152" name="文本框 151">
              <a:extLst>
                <a:ext uri="{FF2B5EF4-FFF2-40B4-BE49-F238E27FC236}">
                  <a16:creationId xmlns:a16="http://schemas.microsoft.com/office/drawing/2014/main" id="{F7D85AF1-C89E-4F2F-A4E7-7250182C9B38}"/>
                </a:ext>
              </a:extLst>
            </p:cNvPr>
            <p:cNvSpPr txBox="1"/>
            <p:nvPr/>
          </p:nvSpPr>
          <p:spPr>
            <a:xfrm>
              <a:off x="7328875" y="3225974"/>
              <a:ext cx="518073" cy="246221"/>
            </a:xfrm>
            <a:prstGeom prst="rect">
              <a:avLst/>
            </a:prstGeom>
            <a:noFill/>
          </p:spPr>
          <p:txBody>
            <a:bodyPr wrap="square" rtlCol="0">
              <a:spAutoFit/>
            </a:bodyPr>
            <a:lstStyle/>
            <a:p>
              <a:r>
                <a:rPr lang="en-US" altLang="zh-CN" sz="1000" dirty="0"/>
                <a:t>L/B</a:t>
              </a:r>
              <a:endParaRPr lang="zh-CN" altLang="en-US" sz="1000" dirty="0"/>
            </a:p>
          </p:txBody>
        </p:sp>
        <p:sp>
          <p:nvSpPr>
            <p:cNvPr id="153" name="右大括号 152">
              <a:extLst>
                <a:ext uri="{FF2B5EF4-FFF2-40B4-BE49-F238E27FC236}">
                  <a16:creationId xmlns:a16="http://schemas.microsoft.com/office/drawing/2014/main" id="{CBA25552-C183-4E1C-92BA-C3868C8157EB}"/>
                </a:ext>
              </a:extLst>
            </p:cNvPr>
            <p:cNvSpPr/>
            <p:nvPr/>
          </p:nvSpPr>
          <p:spPr>
            <a:xfrm>
              <a:off x="7275318" y="3253143"/>
              <a:ext cx="89053" cy="1777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154" name="Freeform 38">
              <a:extLst>
                <a:ext uri="{FF2B5EF4-FFF2-40B4-BE49-F238E27FC236}">
                  <a16:creationId xmlns:a16="http://schemas.microsoft.com/office/drawing/2014/main" id="{E2F913AD-7234-457C-8FCA-E611A28DB22F}"/>
                </a:ext>
              </a:extLst>
            </p:cNvPr>
            <p:cNvSpPr>
              <a:spLocks noChangeArrowheads="1"/>
            </p:cNvSpPr>
            <p:nvPr/>
          </p:nvSpPr>
          <p:spPr bwMode="auto">
            <a:xfrm flipH="1">
              <a:off x="5128008" y="4200416"/>
              <a:ext cx="2153913" cy="870121"/>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solidFill>
              <a:srgbClr val="FFC000">
                <a:alpha val="50000"/>
              </a:srgbClr>
            </a:solidFill>
            <a:ln w="9360">
              <a:noFill/>
              <a:round/>
              <a:headEnd/>
              <a:tailEnd/>
            </a:ln>
          </p:spPr>
          <p:txBody>
            <a:bodyPr wrap="none" anchor="ctr"/>
            <a:lstStyle/>
            <a:p>
              <a:pPr algn="ctr" fontAlgn="base">
                <a:spcBef>
                  <a:spcPct val="0"/>
                </a:spcBef>
                <a:spcAft>
                  <a:spcPct val="0"/>
                </a:spcAft>
              </a:pPr>
              <a:endParaRPr lang="zh-CN" altLang="en-US">
                <a:solidFill>
                  <a:srgbClr val="000000"/>
                </a:solidFill>
                <a:latin typeface="Arial" charset="0"/>
              </a:endParaRPr>
            </a:p>
          </p:txBody>
        </p:sp>
        <p:cxnSp>
          <p:nvCxnSpPr>
            <p:cNvPr id="112" name="直接连接符 111">
              <a:extLst>
                <a:ext uri="{FF2B5EF4-FFF2-40B4-BE49-F238E27FC236}">
                  <a16:creationId xmlns:a16="http://schemas.microsoft.com/office/drawing/2014/main" id="{C0FE7AB4-23C6-449B-8AA9-BC1746F63B9B}"/>
                </a:ext>
              </a:extLst>
            </p:cNvPr>
            <p:cNvCxnSpPr>
              <a:cxnSpLocks/>
            </p:cNvCxnSpPr>
            <p:nvPr/>
          </p:nvCxnSpPr>
          <p:spPr>
            <a:xfrm>
              <a:off x="5143077" y="4132486"/>
              <a:ext cx="2160954" cy="86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grpSp>
        <p:nvGrpSpPr>
          <p:cNvPr id="247" name="组合 246">
            <a:extLst>
              <a:ext uri="{FF2B5EF4-FFF2-40B4-BE49-F238E27FC236}">
                <a16:creationId xmlns:a16="http://schemas.microsoft.com/office/drawing/2014/main" id="{3F57EF09-C401-44F9-969E-EBF9E4DC91A2}"/>
              </a:ext>
            </a:extLst>
          </p:cNvPr>
          <p:cNvGrpSpPr/>
          <p:nvPr/>
        </p:nvGrpSpPr>
        <p:grpSpPr>
          <a:xfrm>
            <a:off x="4727681" y="4979360"/>
            <a:ext cx="3159141" cy="807529"/>
            <a:chOff x="6263403" y="4584937"/>
            <a:chExt cx="2394849" cy="807529"/>
          </a:xfrm>
        </p:grpSpPr>
        <mc:AlternateContent xmlns:mc="http://schemas.openxmlformats.org/markup-compatibility/2006" xmlns:a14="http://schemas.microsoft.com/office/drawing/2010/main">
          <mc:Choice Requires="a14">
            <p:sp>
              <p:nvSpPr>
                <p:cNvPr id="248" name="文本框 247">
                  <a:extLst>
                    <a:ext uri="{FF2B5EF4-FFF2-40B4-BE49-F238E27FC236}">
                      <a16:creationId xmlns:a16="http://schemas.microsoft.com/office/drawing/2014/main" id="{81B71C0E-318A-474B-8F70-AA91E41D79B1}"/>
                    </a:ext>
                  </a:extLst>
                </p:cNvPr>
                <p:cNvSpPr txBox="1"/>
                <p:nvPr/>
              </p:nvSpPr>
              <p:spPr>
                <a:xfrm>
                  <a:off x="7322433" y="4584937"/>
                  <a:ext cx="1335819" cy="807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𝑛𝐿</m:t>
                                </m:r>
                              </m:num>
                              <m:den>
                                <m:r>
                                  <a:rPr lang="en-US" altLang="zh-CN" b="0" i="1" smtClean="0">
                                    <a:latin typeface="Cambria Math" panose="02040503050406030204" pitchFamily="18" charset="0"/>
                                  </a:rPr>
                                  <m:t>𝐵</m:t>
                                </m:r>
                              </m:den>
                            </m:f>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𝐷</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𝐿</m:t>
                                </m:r>
                              </m:num>
                              <m:den>
                                <m:r>
                                  <a:rPr lang="en-US" altLang="zh-CN" b="0" i="1" smtClean="0">
                                    <a:latin typeface="Cambria Math" panose="02040503050406030204" pitchFamily="18" charset="0"/>
                                  </a:rPr>
                                  <m:t>𝐵</m:t>
                                </m:r>
                              </m:den>
                            </m:f>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𝐵𝐷</m:t>
                                </m:r>
                              </m:num>
                              <m:den>
                                <m:r>
                                  <a:rPr lang="en-US" altLang="zh-CN" b="0" i="1" smtClean="0">
                                    <a:latin typeface="Cambria Math" panose="02040503050406030204" pitchFamily="18" charset="0"/>
                                  </a:rPr>
                                  <m:t>𝐿</m:t>
                                </m:r>
                              </m:den>
                            </m:f>
                            <m:r>
                              <a:rPr lang="en-US" altLang="zh-CN" b="0" i="1" smtClean="0">
                                <a:latin typeface="Cambria Math" panose="02040503050406030204" pitchFamily="18" charset="0"/>
                              </a:rPr>
                              <m:t>+2</m:t>
                            </m:r>
                          </m:den>
                        </m:f>
                      </m:oMath>
                    </m:oMathPara>
                  </a14:m>
                  <a:endParaRPr lang="zh-CN" altLang="en-US" dirty="0"/>
                </a:p>
              </p:txBody>
            </p:sp>
          </mc:Choice>
          <mc:Fallback xmlns="">
            <p:sp>
              <p:nvSpPr>
                <p:cNvPr id="248" name="文本框 247">
                  <a:extLst>
                    <a:ext uri="{FF2B5EF4-FFF2-40B4-BE49-F238E27FC236}">
                      <a16:creationId xmlns:a16="http://schemas.microsoft.com/office/drawing/2014/main" id="{81B71C0E-318A-474B-8F70-AA91E41D79B1}"/>
                    </a:ext>
                  </a:extLst>
                </p:cNvPr>
                <p:cNvSpPr txBox="1">
                  <a:spLocks noRot="1" noChangeAspect="1" noMove="1" noResize="1" noEditPoints="1" noAdjustHandles="1" noChangeArrowheads="1" noChangeShapeType="1" noTextEdit="1"/>
                </p:cNvSpPr>
                <p:nvPr/>
              </p:nvSpPr>
              <p:spPr>
                <a:xfrm>
                  <a:off x="7322433" y="4584937"/>
                  <a:ext cx="1335819" cy="807529"/>
                </a:xfrm>
                <a:prstGeom prst="rect">
                  <a:avLst/>
                </a:prstGeom>
                <a:blipFill>
                  <a:blip r:embed="rId3"/>
                  <a:stretch>
                    <a:fillRect/>
                  </a:stretch>
                </a:blipFill>
              </p:spPr>
              <p:txBody>
                <a:bodyPr/>
                <a:lstStyle/>
                <a:p>
                  <a:r>
                    <a:rPr lang="zh-CN" altLang="en-US">
                      <a:noFill/>
                    </a:rPr>
                    <a:t> </a:t>
                  </a:r>
                </a:p>
              </p:txBody>
            </p:sp>
          </mc:Fallback>
        </mc:AlternateContent>
        <p:sp>
          <p:nvSpPr>
            <p:cNvPr id="249" name="矩形 248">
              <a:extLst>
                <a:ext uri="{FF2B5EF4-FFF2-40B4-BE49-F238E27FC236}">
                  <a16:creationId xmlns:a16="http://schemas.microsoft.com/office/drawing/2014/main" id="{1D056F7C-9514-4008-9CBB-8339778CB668}"/>
                </a:ext>
              </a:extLst>
            </p:cNvPr>
            <p:cNvSpPr/>
            <p:nvPr/>
          </p:nvSpPr>
          <p:spPr>
            <a:xfrm>
              <a:off x="6263403" y="4838303"/>
              <a:ext cx="1513556" cy="307777"/>
            </a:xfrm>
            <a:prstGeom prst="rect">
              <a:avLst/>
            </a:prstGeom>
          </p:spPr>
          <p:txBody>
            <a:bodyPr wrap="none">
              <a:spAutoFit/>
            </a:bodyPr>
            <a:lstStyle/>
            <a:p>
              <a:r>
                <a:rPr lang="en-US" altLang="zh-CN" dirty="0"/>
                <a:t>Link utilization = </a:t>
              </a:r>
              <a:endParaRPr lang="zh-CN" altLang="en-US" dirty="0"/>
            </a:p>
          </p:txBody>
        </p:sp>
      </p:grpSp>
      <p:sp>
        <p:nvSpPr>
          <p:cNvPr id="250" name="矩形 249">
            <a:extLst>
              <a:ext uri="{FF2B5EF4-FFF2-40B4-BE49-F238E27FC236}">
                <a16:creationId xmlns:a16="http://schemas.microsoft.com/office/drawing/2014/main" id="{9AA584E5-B270-4A1F-B75A-881195C6F35F}"/>
              </a:ext>
            </a:extLst>
          </p:cNvPr>
          <p:cNvSpPr/>
          <p:nvPr/>
        </p:nvSpPr>
        <p:spPr>
          <a:xfrm>
            <a:off x="5534473" y="1351543"/>
            <a:ext cx="1649811" cy="307777"/>
          </a:xfrm>
          <a:prstGeom prst="rect">
            <a:avLst/>
          </a:prstGeom>
        </p:spPr>
        <p:txBody>
          <a:bodyPr wrap="none">
            <a:spAutoFit/>
          </a:bodyPr>
          <a:lstStyle/>
          <a:p>
            <a:r>
              <a:rPr lang="en-US" altLang="zh-CN" dirty="0">
                <a:solidFill>
                  <a:srgbClr val="0000FF"/>
                </a:solidFill>
              </a:rPr>
              <a:t>ACK piggybacking</a:t>
            </a:r>
            <a:endParaRPr lang="zh-CN" altLang="en-US" dirty="0"/>
          </a:p>
        </p:txBody>
      </p:sp>
      <p:sp>
        <p:nvSpPr>
          <p:cNvPr id="251" name="矩形 250">
            <a:extLst>
              <a:ext uri="{FF2B5EF4-FFF2-40B4-BE49-F238E27FC236}">
                <a16:creationId xmlns:a16="http://schemas.microsoft.com/office/drawing/2014/main" id="{83EB6269-F3A7-4A69-A8C1-2FEB9853E2F2}"/>
              </a:ext>
            </a:extLst>
          </p:cNvPr>
          <p:cNvSpPr/>
          <p:nvPr/>
        </p:nvSpPr>
        <p:spPr>
          <a:xfrm>
            <a:off x="1414918" y="1373069"/>
            <a:ext cx="1798890" cy="307777"/>
          </a:xfrm>
          <a:prstGeom prst="rect">
            <a:avLst/>
          </a:prstGeom>
        </p:spPr>
        <p:txBody>
          <a:bodyPr wrap="none">
            <a:spAutoFit/>
          </a:bodyPr>
          <a:lstStyle/>
          <a:p>
            <a:r>
              <a:rPr lang="en-US" altLang="zh-CN" dirty="0">
                <a:solidFill>
                  <a:srgbClr val="0000FF"/>
                </a:solidFill>
              </a:rPr>
              <a:t>individual short ACK</a:t>
            </a:r>
            <a:endParaRPr lang="zh-CN" altLang="en-US" dirty="0"/>
          </a:p>
        </p:txBody>
      </p:sp>
      <p:sp>
        <p:nvSpPr>
          <p:cNvPr id="252" name="Freeform 17">
            <a:extLst>
              <a:ext uri="{FF2B5EF4-FFF2-40B4-BE49-F238E27FC236}">
                <a16:creationId xmlns:a16="http://schemas.microsoft.com/office/drawing/2014/main" id="{74550794-1E0D-467C-B5BF-E0F0C29E70EC}"/>
              </a:ext>
            </a:extLst>
          </p:cNvPr>
          <p:cNvSpPr>
            <a:spLocks noChangeArrowheads="1"/>
          </p:cNvSpPr>
          <p:nvPr/>
        </p:nvSpPr>
        <p:spPr bwMode="auto">
          <a:xfrm>
            <a:off x="5312945" y="3797368"/>
            <a:ext cx="2160954" cy="882549"/>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gradFill flip="none" rotWithShape="1">
            <a:gsLst>
              <a:gs pos="27000">
                <a:schemeClr val="accent2">
                  <a:lumMod val="5000"/>
                  <a:lumOff val="95000"/>
                  <a:alpha val="30000"/>
                </a:schemeClr>
              </a:gs>
              <a:gs pos="71000">
                <a:srgbClr val="0070C0">
                  <a:alpha val="30000"/>
                </a:srgbClr>
              </a:gs>
              <a:gs pos="55000">
                <a:srgbClr val="0070C0">
                  <a:alpha val="30000"/>
                </a:srgbClr>
              </a:gs>
              <a:gs pos="100000">
                <a:srgbClr val="0070C0">
                  <a:alpha val="30000"/>
                </a:srgbClr>
              </a:gs>
            </a:gsLst>
            <a:lin ang="10800000" scaled="1"/>
            <a:tileRect/>
          </a:gradFill>
          <a:ln w="9360">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round/>
            <a:headEnd/>
            <a:tailEnd/>
          </a:ln>
        </p:spPr>
        <p:txBody>
          <a:bodyPr wrap="none" anchor="ctr"/>
          <a:lstStyle/>
          <a:p>
            <a:pPr algn="ctr" fontAlgn="base">
              <a:spcBef>
                <a:spcPct val="0"/>
              </a:spcBef>
              <a:spcAft>
                <a:spcPct val="0"/>
              </a:spcAft>
            </a:pPr>
            <a:endParaRPr lang="zh-CN" altLang="en-US" dirty="0">
              <a:solidFill>
                <a:srgbClr val="000000"/>
              </a:solidFill>
              <a:latin typeface="Arial" charset="0"/>
            </a:endParaRPr>
          </a:p>
        </p:txBody>
      </p:sp>
      <p:sp>
        <p:nvSpPr>
          <p:cNvPr id="253" name="Freeform 17">
            <a:extLst>
              <a:ext uri="{FF2B5EF4-FFF2-40B4-BE49-F238E27FC236}">
                <a16:creationId xmlns:a16="http://schemas.microsoft.com/office/drawing/2014/main" id="{1AB35DEC-62C1-4A46-B703-3E802D1EA416}"/>
              </a:ext>
            </a:extLst>
          </p:cNvPr>
          <p:cNvSpPr>
            <a:spLocks noChangeArrowheads="1"/>
          </p:cNvSpPr>
          <p:nvPr/>
        </p:nvSpPr>
        <p:spPr bwMode="auto">
          <a:xfrm>
            <a:off x="5312945" y="3985328"/>
            <a:ext cx="2160954" cy="882549"/>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gradFill flip="none" rotWithShape="1">
            <a:gsLst>
              <a:gs pos="27000">
                <a:schemeClr val="accent2">
                  <a:lumMod val="5000"/>
                  <a:lumOff val="95000"/>
                  <a:alpha val="30000"/>
                </a:schemeClr>
              </a:gs>
              <a:gs pos="71000">
                <a:srgbClr val="0070C0">
                  <a:alpha val="30000"/>
                </a:srgbClr>
              </a:gs>
              <a:gs pos="55000">
                <a:srgbClr val="0070C0">
                  <a:alpha val="30000"/>
                </a:srgbClr>
              </a:gs>
              <a:gs pos="100000">
                <a:srgbClr val="0070C0">
                  <a:alpha val="30000"/>
                </a:srgbClr>
              </a:gs>
            </a:gsLst>
            <a:lin ang="10800000" scaled="1"/>
            <a:tileRect/>
          </a:gradFill>
          <a:ln w="9360">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round/>
            <a:headEnd/>
            <a:tailEnd/>
          </a:ln>
        </p:spPr>
        <p:txBody>
          <a:bodyPr wrap="none" anchor="ctr"/>
          <a:lstStyle/>
          <a:p>
            <a:pPr algn="ctr" fontAlgn="base">
              <a:spcBef>
                <a:spcPct val="0"/>
              </a:spcBef>
              <a:spcAft>
                <a:spcPct val="0"/>
              </a:spcAft>
            </a:pPr>
            <a:endParaRPr lang="zh-CN" altLang="en-US" dirty="0">
              <a:solidFill>
                <a:srgbClr val="000000"/>
              </a:solidFill>
              <a:latin typeface="Arial" charset="0"/>
            </a:endParaRPr>
          </a:p>
        </p:txBody>
      </p:sp>
      <p:sp>
        <p:nvSpPr>
          <p:cNvPr id="254" name="Freeform 17">
            <a:extLst>
              <a:ext uri="{FF2B5EF4-FFF2-40B4-BE49-F238E27FC236}">
                <a16:creationId xmlns:a16="http://schemas.microsoft.com/office/drawing/2014/main" id="{B27D7C27-82A5-4F96-9EA6-288A8CDF1BC8}"/>
              </a:ext>
            </a:extLst>
          </p:cNvPr>
          <p:cNvSpPr>
            <a:spLocks noChangeArrowheads="1"/>
          </p:cNvSpPr>
          <p:nvPr/>
        </p:nvSpPr>
        <p:spPr bwMode="auto">
          <a:xfrm>
            <a:off x="5312945" y="4158048"/>
            <a:ext cx="2160954" cy="882549"/>
          </a:xfrm>
          <a:custGeom>
            <a:avLst/>
            <a:gdLst>
              <a:gd name="T0" fmla="*/ 0 w 6836"/>
              <a:gd name="T1" fmla="*/ 0 h 3540"/>
              <a:gd name="T2" fmla="*/ 2147483647 w 6836"/>
              <a:gd name="T3" fmla="*/ 2147483647 h 3540"/>
              <a:gd name="T4" fmla="*/ 2147483647 w 6836"/>
              <a:gd name="T5" fmla="*/ 2147483647 h 3540"/>
              <a:gd name="T6" fmla="*/ 0 w 6836"/>
              <a:gd name="T7" fmla="*/ 2147483647 h 3540"/>
              <a:gd name="T8" fmla="*/ 0 w 6836"/>
              <a:gd name="T9" fmla="*/ 0 h 3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36" h="3540">
                <a:moveTo>
                  <a:pt x="0" y="0"/>
                </a:moveTo>
                <a:lnTo>
                  <a:pt x="6819" y="2797"/>
                </a:lnTo>
                <a:lnTo>
                  <a:pt x="6835" y="3539"/>
                </a:lnTo>
                <a:lnTo>
                  <a:pt x="0" y="737"/>
                </a:lnTo>
                <a:lnTo>
                  <a:pt x="0" y="0"/>
                </a:lnTo>
              </a:path>
            </a:pathLst>
          </a:custGeom>
          <a:gradFill flip="none" rotWithShape="1">
            <a:gsLst>
              <a:gs pos="27000">
                <a:schemeClr val="accent2">
                  <a:lumMod val="5000"/>
                  <a:lumOff val="95000"/>
                  <a:alpha val="30000"/>
                </a:schemeClr>
              </a:gs>
              <a:gs pos="71000">
                <a:srgbClr val="0070C0">
                  <a:alpha val="30000"/>
                </a:srgbClr>
              </a:gs>
              <a:gs pos="55000">
                <a:srgbClr val="0070C0">
                  <a:alpha val="30000"/>
                </a:srgbClr>
              </a:gs>
              <a:gs pos="100000">
                <a:srgbClr val="0070C0">
                  <a:alpha val="30000"/>
                </a:srgbClr>
              </a:gs>
            </a:gsLst>
            <a:lin ang="10800000" scaled="1"/>
            <a:tileRect/>
          </a:gradFill>
          <a:ln w="9360">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round/>
            <a:headEnd/>
            <a:tailEnd/>
          </a:ln>
        </p:spPr>
        <p:txBody>
          <a:bodyPr wrap="none" anchor="ctr"/>
          <a:lstStyle/>
          <a:p>
            <a:pPr algn="ctr" fontAlgn="base">
              <a:spcBef>
                <a:spcPct val="0"/>
              </a:spcBef>
              <a:spcAft>
                <a:spcPct val="0"/>
              </a:spcAft>
            </a:pPr>
            <a:endParaRPr lang="zh-CN" altLang="en-US" dirty="0">
              <a:solidFill>
                <a:srgbClr val="000000"/>
              </a:solidFill>
              <a:latin typeface="Arial" charset="0"/>
            </a:endParaRPr>
          </a:p>
        </p:txBody>
      </p:sp>
    </p:spTree>
    <p:extLst>
      <p:ext uri="{BB962C8B-B14F-4D97-AF65-F5344CB8AC3E}">
        <p14:creationId xmlns:p14="http://schemas.microsoft.com/office/powerpoint/2010/main" val="41484401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内容占位符 2"/>
          <p:cNvSpPr>
            <a:spLocks noGrp="1"/>
          </p:cNvSpPr>
          <p:nvPr>
            <p:ph type="body" idx="1"/>
          </p:nvPr>
        </p:nvSpPr>
        <p:spPr/>
        <p:txBody>
          <a:bodyPr/>
          <a:lstStyle/>
          <a:p>
            <a:r>
              <a:rPr lang="en-US" altLang="zh-CN" sz="1800" dirty="0">
                <a:ea typeface="宋体" panose="02010600030101010101" pitchFamily="2" charset="-122"/>
              </a:rPr>
              <a:t>E.g.: For a link with a bandwidth of 50kbps and a one-way transmit time of 250msec, the bandwidth-delay product is 12.5 </a:t>
            </a:r>
            <a:r>
              <a:rPr lang="en-US" altLang="zh-CN" sz="1800" dirty="0" err="1">
                <a:ea typeface="宋体" panose="02010600030101010101" pitchFamily="2" charset="-122"/>
              </a:rPr>
              <a:t>kbits</a:t>
            </a:r>
            <a:r>
              <a:rPr lang="en-US" altLang="zh-CN" sz="1800" dirty="0">
                <a:ea typeface="宋体" panose="02010600030101010101" pitchFamily="2" charset="-122"/>
              </a:rPr>
              <a:t> or 12.5 frames of 1000bits each.</a:t>
            </a:r>
          </a:p>
          <a:p>
            <a:pPr algn="ctr"/>
            <a:r>
              <a:rPr lang="en-US" altLang="zh-CN" sz="1800" dirty="0">
                <a:ea typeface="宋体" panose="02010600030101010101" pitchFamily="2" charset="-122"/>
              </a:rPr>
              <a:t>2BD+1 = 2 * 12.5 + 1 = 26 frames</a:t>
            </a:r>
          </a:p>
          <a:p>
            <a:r>
              <a:rPr lang="en-US" altLang="zh-CN" sz="1800" dirty="0">
                <a:ea typeface="宋体" panose="02010600030101010101" pitchFamily="2" charset="-122"/>
              </a:rPr>
              <a:t>At t = 0 </a:t>
            </a:r>
            <a:r>
              <a:rPr lang="en-US" altLang="zh-CN" sz="1800" dirty="0" err="1">
                <a:ea typeface="宋体" panose="02010600030101010101" pitchFamily="2" charset="-122"/>
              </a:rPr>
              <a:t>ms</a:t>
            </a:r>
            <a:r>
              <a:rPr lang="en-US" altLang="zh-CN" sz="1800" dirty="0">
                <a:ea typeface="宋体" panose="02010600030101010101" pitchFamily="2" charset="-122"/>
              </a:rPr>
              <a:t>, the sender begins sending frame 0 and sends a new frame every 20 msec. </a:t>
            </a:r>
          </a:p>
          <a:p>
            <a:r>
              <a:rPr lang="en-US" altLang="zh-CN" sz="1800" dirty="0">
                <a:ea typeface="宋体" panose="02010600030101010101" pitchFamily="2" charset="-122"/>
              </a:rPr>
              <a:t>At t = 520 </a:t>
            </a:r>
            <a:r>
              <a:rPr lang="en-US" altLang="zh-CN" sz="1800" dirty="0" err="1">
                <a:ea typeface="宋体" panose="02010600030101010101" pitchFamily="2" charset="-122"/>
              </a:rPr>
              <a:t>ms</a:t>
            </a:r>
            <a:r>
              <a:rPr lang="en-US" altLang="zh-CN" sz="1800" dirty="0">
                <a:ea typeface="宋体" panose="02010600030101010101" pitchFamily="2" charset="-122"/>
              </a:rPr>
              <a:t>, it has finished sending 26 frames, and the acknowledgement for frame 0 will have just arrived. </a:t>
            </a:r>
          </a:p>
          <a:p>
            <a:r>
              <a:rPr lang="en-US" altLang="zh-CN" sz="1800" dirty="0">
                <a:ea typeface="宋体" panose="02010600030101010101" pitchFamily="2" charset="-122"/>
              </a:rPr>
              <a:t>Thereafter, acknowledgements will arrive every 20 </a:t>
            </a:r>
            <a:r>
              <a:rPr lang="en-US" altLang="zh-CN" sz="1800" dirty="0" err="1">
                <a:ea typeface="宋体" panose="02010600030101010101" pitchFamily="2" charset="-122"/>
              </a:rPr>
              <a:t>msec</a:t>
            </a:r>
            <a:r>
              <a:rPr lang="en-US" altLang="zh-CN" sz="1800" dirty="0">
                <a:ea typeface="宋体" panose="02010600030101010101" pitchFamily="2" charset="-122"/>
              </a:rPr>
              <a:t>, so the sender will always get permission to continue just when it needs it. </a:t>
            </a:r>
          </a:p>
          <a:p>
            <a:r>
              <a:rPr lang="en-US" altLang="zh-CN" sz="1800" dirty="0">
                <a:ea typeface="宋体" panose="02010600030101010101" pitchFamily="2" charset="-122"/>
              </a:rPr>
              <a:t>From then onwards, 25 or 26 unacknowledged frames will always be outstanding. Put in other terms, the sender’s maximum window size is 26.</a:t>
            </a:r>
            <a:endParaRPr lang="zh-CN" altLang="en-US" sz="1800" dirty="0">
              <a:ea typeface="宋体" panose="02010600030101010101" pitchFamily="2" charset="-122"/>
            </a:endParaRPr>
          </a:p>
        </p:txBody>
      </p:sp>
      <p:sp>
        <p:nvSpPr>
          <p:cNvPr id="36866" name="标题 4"/>
          <p:cNvSpPr>
            <a:spLocks noGrp="1"/>
          </p:cNvSpPr>
          <p:nvPr>
            <p:ph type="title"/>
          </p:nvPr>
        </p:nvSpPr>
        <p:spPr/>
        <p:txBody>
          <a:bodyPr/>
          <a:lstStyle/>
          <a:p>
            <a:r>
              <a:rPr lang="en-US" altLang="zh-CN">
                <a:ea typeface="宋体" panose="02010600030101010101" pitchFamily="2" charset="-122"/>
              </a:rPr>
              <a:t>Pipelining Example</a:t>
            </a:r>
            <a:endParaRPr lang="zh-CN" altLang="en-US">
              <a:ea typeface="宋体" panose="02010600030101010101" pitchFamily="2"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One-Bit Sliding Window (1)</a:t>
            </a:r>
          </a:p>
        </p:txBody>
      </p:sp>
      <p:sp>
        <p:nvSpPr>
          <p:cNvPr id="5" name="Text Placeholder 4"/>
          <p:cNvSpPr>
            <a:spLocks noGrp="1"/>
          </p:cNvSpPr>
          <p:nvPr>
            <p:ph type="body" idx="1"/>
          </p:nvPr>
        </p:nvSpPr>
        <p:spPr>
          <a:xfrm>
            <a:off x="457200" y="5905382"/>
            <a:ext cx="8229600" cy="424778"/>
          </a:xfrm>
        </p:spPr>
        <p:txBody>
          <a:bodyPr/>
          <a:lstStyle/>
          <a:p>
            <a:pPr algn="ctr"/>
            <a:r>
              <a:rPr lang="en-US" altLang="en-US" dirty="0"/>
              <a:t>A 1-bit sliding window protocol … continued on the next slide</a:t>
            </a:r>
          </a:p>
        </p:txBody>
      </p:sp>
      <p:pic>
        <p:nvPicPr>
          <p:cNvPr id="6" name="Picture Placeholder 5" descr="Figure 3-16 A 1-bit sliding window protocol.&#10;&#10;This example illustrates a sliding window protocol with a window size of 1. This protocol uses stop-and-wait transmission since the sender transmits a frame and waits for its acknowledgement before sending the next one. Slide 1 of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77051" y="3829473"/>
            <a:ext cx="7415784" cy="819912"/>
          </a:xfrm>
        </p:spPr>
      </p:pic>
      <p:sp>
        <p:nvSpPr>
          <p:cNvPr id="4" name="矩形 3">
            <a:extLst>
              <a:ext uri="{FF2B5EF4-FFF2-40B4-BE49-F238E27FC236}">
                <a16:creationId xmlns:a16="http://schemas.microsoft.com/office/drawing/2014/main" id="{B04A5C37-CBEF-4327-A391-295404E2EE59}"/>
              </a:ext>
            </a:extLst>
          </p:cNvPr>
          <p:cNvSpPr/>
          <p:nvPr/>
        </p:nvSpPr>
        <p:spPr>
          <a:xfrm>
            <a:off x="785914" y="1710161"/>
            <a:ext cx="7572172" cy="1631216"/>
          </a:xfrm>
          <a:prstGeom prst="rect">
            <a:avLst/>
          </a:prstGeom>
        </p:spPr>
        <p:txBody>
          <a:bodyPr wrap="square">
            <a:spAutoFit/>
          </a:bodyPr>
          <a:lstStyle/>
          <a:p>
            <a:r>
              <a:rPr lang="en-US" altLang="zh-CN" sz="2000" dirty="0">
                <a:ea typeface="宋体" panose="02010600030101010101" pitchFamily="2" charset="-122"/>
              </a:rPr>
              <a:t>The sequence numbers are based on modulo-2 arithmetic.</a:t>
            </a:r>
          </a:p>
          <a:p>
            <a:r>
              <a:rPr lang="en-US" altLang="zh-CN" sz="2000" dirty="0">
                <a:ea typeface="宋体" panose="02010600030101010101" pitchFamily="2" charset="-122"/>
              </a:rPr>
              <a:t>Transfers data in both directions with stop-and-wait</a:t>
            </a:r>
          </a:p>
          <a:p>
            <a:pPr marL="342900" lvl="3" indent="-342900">
              <a:buFont typeface="Arial" panose="020B0604020202020204" pitchFamily="34" charset="0"/>
              <a:buChar char="•"/>
            </a:pPr>
            <a:r>
              <a:rPr lang="en-US" altLang="zh-CN" sz="2000" u="sng" dirty="0">
                <a:ea typeface="宋体" panose="02010600030101010101" pitchFamily="2" charset="-122"/>
              </a:rPr>
              <a:t>Piggybacks</a:t>
            </a:r>
            <a:r>
              <a:rPr lang="en-US" altLang="zh-CN" sz="2000" dirty="0">
                <a:ea typeface="宋体" panose="02010600030101010101" pitchFamily="2" charset="-122"/>
              </a:rPr>
              <a:t> acks on reverse data frames for efficiency</a:t>
            </a:r>
          </a:p>
          <a:p>
            <a:pPr marL="342900" lvl="3" indent="-342900">
              <a:buFont typeface="Arial" panose="020B0604020202020204" pitchFamily="34" charset="0"/>
              <a:buChar char="•"/>
            </a:pPr>
            <a:r>
              <a:rPr lang="en-US" altLang="zh-CN" sz="2000" dirty="0">
                <a:ea typeface="宋体" panose="02010600030101010101" pitchFamily="2" charset="-122"/>
              </a:rPr>
              <a:t>Handles transmission errors, flow control, early timers</a:t>
            </a:r>
          </a:p>
          <a:p>
            <a:pPr marL="342900" lvl="3" indent="-342900">
              <a:buFont typeface="Arial" panose="020B0604020202020204" pitchFamily="34" charset="0"/>
              <a:buChar char="•"/>
            </a:pPr>
            <a:r>
              <a:rPr lang="en-US" altLang="zh-CN" sz="2000" dirty="0">
                <a:ea typeface="宋体" panose="02010600030101010101" pitchFamily="2" charset="-122"/>
              </a:rPr>
              <a:t>Window size = 1</a:t>
            </a:r>
            <a:endParaRPr lang="zh-CN" altLang="en-US" sz="2000" dirty="0"/>
          </a:p>
        </p:txBody>
      </p:sp>
    </p:spTree>
    <p:extLst>
      <p:ext uri="{BB962C8B-B14F-4D97-AF65-F5344CB8AC3E}">
        <p14:creationId xmlns:p14="http://schemas.microsoft.com/office/powerpoint/2010/main" val="510419949"/>
      </p:ext>
    </p:extLst>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8522</Words>
  <Application>Microsoft Office PowerPoint</Application>
  <PresentationFormat>全屏显示(4:3)</PresentationFormat>
  <Paragraphs>985</Paragraphs>
  <Slides>158</Slides>
  <Notes>102</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158</vt:i4>
      </vt:variant>
    </vt:vector>
  </HeadingPairs>
  <TitlesOfParts>
    <vt:vector size="176" baseType="lpstr">
      <vt:lpstr>-apple-system</vt:lpstr>
      <vt:lpstr>Baby Kruffy</vt:lpstr>
      <vt:lpstr>Helvetica Neue</vt:lpstr>
      <vt:lpstr>Noto Sans Symbols</vt:lpstr>
      <vt:lpstr>Times-BoldItalic</vt:lpstr>
      <vt:lpstr>宋体</vt:lpstr>
      <vt:lpstr>微软雅黑</vt:lpstr>
      <vt:lpstr>Arial</vt:lpstr>
      <vt:lpstr>Arial</vt:lpstr>
      <vt:lpstr>Calibri</vt:lpstr>
      <vt:lpstr>Calibri Light</vt:lpstr>
      <vt:lpstr>Cambria Math</vt:lpstr>
      <vt:lpstr>Times</vt:lpstr>
      <vt:lpstr>Times New Roman</vt:lpstr>
      <vt:lpstr>Verdana</vt:lpstr>
      <vt:lpstr>Wingdings</vt:lpstr>
      <vt:lpstr>508 Lecture</vt:lpstr>
      <vt:lpstr>Visio</vt:lpstr>
      <vt:lpstr>COMPUTER NETWORKS</vt:lpstr>
      <vt:lpstr>PowerPoint 演示文稿</vt:lpstr>
      <vt:lpstr>Nodes and Links</vt:lpstr>
      <vt:lpstr>Two Categories of Links</vt:lpstr>
      <vt:lpstr>Two Sublayers of the Data Link Layer</vt:lpstr>
      <vt:lpstr>The Data Link Layer Chapter 3</vt:lpstr>
      <vt:lpstr>Data Link Layer Design Issues (1 of 2)</vt:lpstr>
      <vt:lpstr>Data Link Layer Design Issues (2 of 2)</vt:lpstr>
      <vt:lpstr>Services Provided to The Network Layer (1 of 2)</vt:lpstr>
      <vt:lpstr>Services Provided to The Network Layer (2 of 2)</vt:lpstr>
      <vt:lpstr>Framing</vt:lpstr>
      <vt:lpstr>Framing: Byte count</vt:lpstr>
      <vt:lpstr>Framing: Flag bytes with byte stuffing</vt:lpstr>
      <vt:lpstr>Framing: Flag bytes with bit stuffing</vt:lpstr>
      <vt:lpstr>Framing – Physical layer coding violations</vt:lpstr>
      <vt:lpstr>Error Control</vt:lpstr>
      <vt:lpstr>Flow Control</vt:lpstr>
      <vt:lpstr>The Data Link Layer Chapter 3</vt:lpstr>
      <vt:lpstr>Type of Errors</vt:lpstr>
      <vt:lpstr>Error Detection and Correction</vt:lpstr>
      <vt:lpstr>Error Bounds -- Hamming distance </vt:lpstr>
      <vt:lpstr>Explanation of Error Bounds</vt:lpstr>
      <vt:lpstr>PowerPoint 演示文稿</vt:lpstr>
      <vt:lpstr>Exercises</vt:lpstr>
      <vt:lpstr>Linear Block Codes</vt:lpstr>
      <vt:lpstr>Error Detection and Correction</vt:lpstr>
      <vt:lpstr>Error-Correcting Codes</vt:lpstr>
      <vt:lpstr>Hamming Codes</vt:lpstr>
      <vt:lpstr>Single Error Correction</vt:lpstr>
      <vt:lpstr>Data and redundancy bits of Hamming Codes</vt:lpstr>
      <vt:lpstr>Redundancy Bits Calculation</vt:lpstr>
      <vt:lpstr>Example</vt:lpstr>
      <vt:lpstr>Error Correction using Hamming Code</vt:lpstr>
      <vt:lpstr>Burst error correction using Hamming code</vt:lpstr>
      <vt:lpstr>Summary of Hamming code</vt:lpstr>
      <vt:lpstr>Convolutional codes</vt:lpstr>
      <vt:lpstr>Reed-Solomon and Low-Density Parity Check codes</vt:lpstr>
      <vt:lpstr>Error-Detecting Codes</vt:lpstr>
      <vt:lpstr>Parity (1)</vt:lpstr>
      <vt:lpstr>Parity (2)</vt:lpstr>
      <vt:lpstr>Checksums </vt:lpstr>
      <vt:lpstr>Checksum</vt:lpstr>
      <vt:lpstr>Checksum Example</vt:lpstr>
      <vt:lpstr>Checksum Example (cont.)</vt:lpstr>
      <vt:lpstr>Calculation procedure of the previous example</vt:lpstr>
      <vt:lpstr>Procedure to calculate the traditional checksum</vt:lpstr>
      <vt:lpstr>Algorithm to calculate the traditional checksum</vt:lpstr>
      <vt:lpstr>Problems of the traditional checksum calculation</vt:lpstr>
      <vt:lpstr>Algorithm to calculate an 8-bit Fletcher checksum</vt:lpstr>
      <vt:lpstr>Algorithm to calculate an Adler checksum</vt:lpstr>
      <vt:lpstr>Cyclic codes</vt:lpstr>
      <vt:lpstr>A polynomial to represent a binary word</vt:lpstr>
      <vt:lpstr>CRC Calculation</vt:lpstr>
      <vt:lpstr>CRC division using polynomials</vt:lpstr>
      <vt:lpstr>Example Calculation of the CRC</vt:lpstr>
      <vt:lpstr>Division in CRC encoder</vt:lpstr>
      <vt:lpstr>Division in the CRC decoder for two cases</vt:lpstr>
      <vt:lpstr>Performance</vt:lpstr>
      <vt:lpstr>Performance (contd.)</vt:lpstr>
      <vt:lpstr>Example</vt:lpstr>
      <vt:lpstr>Properties of Good Polynomials</vt:lpstr>
      <vt:lpstr>CRC: a good candidate for many networks </vt:lpstr>
      <vt:lpstr>The Data Link Layer Chapter 3</vt:lpstr>
      <vt:lpstr>Elementary Data Link Protocols</vt:lpstr>
      <vt:lpstr>Initial Simplifying Assumptions (1 of 2)</vt:lpstr>
      <vt:lpstr>Initial Simplifying Assumptions (2 of 2)</vt:lpstr>
      <vt:lpstr>Basic Transmission And Receipt (1 of 6)</vt:lpstr>
      <vt:lpstr>Basic Transmission And Receipt (2 of 6)</vt:lpstr>
      <vt:lpstr>Basic Transmission And Receipt (3 of 6)</vt:lpstr>
      <vt:lpstr>Basic Transmission And Receipt (4 of 6)</vt:lpstr>
      <vt:lpstr>Basic Transmission And Receipt (5 of 6)</vt:lpstr>
      <vt:lpstr>Basic Transmission And Receipt (6 of 6)</vt:lpstr>
      <vt:lpstr>Simplex Link-Layer Protocols</vt:lpstr>
      <vt:lpstr>Utopian Simplex Protocol (1)</vt:lpstr>
      <vt:lpstr>Utopian Simplex Protocol (2)</vt:lpstr>
      <vt:lpstr>Utopian Simplex Protocol (3)</vt:lpstr>
      <vt:lpstr>Utopian Simplex Protocol (4)</vt:lpstr>
      <vt:lpstr>Stop-and-Wait – Error-free channel (1)</vt:lpstr>
      <vt:lpstr>Stop-and-Wait – Error-free channel (2)</vt:lpstr>
      <vt:lpstr>Stop-and-Wait – Error-free channel (3)</vt:lpstr>
      <vt:lpstr>Stop-and-Wait – Noisy channel (1)</vt:lpstr>
      <vt:lpstr>Stop-and-Wait – Noisy channel (2)</vt:lpstr>
      <vt:lpstr>Stop-and-Wait – Noisy channel (3)</vt:lpstr>
      <vt:lpstr>Stop-and-Wait – Noisy channel (4)</vt:lpstr>
      <vt:lpstr>Stop-and-Wait – Noisy channel (5)</vt:lpstr>
      <vt:lpstr>Stop-and-Wait – Noisy channel (6)</vt:lpstr>
      <vt:lpstr>The Data Link Layer Chapter 3</vt:lpstr>
      <vt:lpstr>Improving Efficiency</vt:lpstr>
      <vt:lpstr>Piggybacking</vt:lpstr>
      <vt:lpstr>Multiple Frames in Flight</vt:lpstr>
      <vt:lpstr>Sliding Window Concept</vt:lpstr>
      <vt:lpstr>Sliding window in circular format</vt:lpstr>
      <vt:lpstr>Sliding window in linear format</vt:lpstr>
      <vt:lpstr>Sliding Window Example</vt:lpstr>
      <vt:lpstr>Pipelining</vt:lpstr>
      <vt:lpstr>Link Utilization without Pipelining</vt:lpstr>
      <vt:lpstr>Link Utilization with Pipelining</vt:lpstr>
      <vt:lpstr>Pipelining Example</vt:lpstr>
      <vt:lpstr>One-Bit Sliding Window (1)</vt:lpstr>
      <vt:lpstr>One-Bit Sliding Window (2)</vt:lpstr>
      <vt:lpstr>One-Bit Sliding Window (3)</vt:lpstr>
      <vt:lpstr>One-Bit Sliding Window (4)</vt:lpstr>
      <vt:lpstr>Pipelining and error recovery</vt:lpstr>
      <vt:lpstr>Go-Back-N</vt:lpstr>
      <vt:lpstr>Send window for Go-Back-N</vt:lpstr>
      <vt:lpstr>Receive window for Go-Back-N</vt:lpstr>
      <vt:lpstr>Send Window size for Go-Back-N</vt:lpstr>
      <vt:lpstr>FSMs for Go-Back-N Protocol</vt:lpstr>
      <vt:lpstr>Cumulative Acknowledgment </vt:lpstr>
      <vt:lpstr>What happens when a frame is lost in  Go-Back-N?</vt:lpstr>
      <vt:lpstr>Simulation of multiple timers in software</vt:lpstr>
      <vt:lpstr>Go-Back-N protocol (1)</vt:lpstr>
      <vt:lpstr>Go-Back-N protocol (2)</vt:lpstr>
      <vt:lpstr>Go-Back-N protocol (3)</vt:lpstr>
      <vt:lpstr>Go-Back-N protocol (4)</vt:lpstr>
      <vt:lpstr>Go-Back-N protocol (5)</vt:lpstr>
      <vt:lpstr>Go-Back-N protocol (6)</vt:lpstr>
      <vt:lpstr>Go-Back-N protocol (7)</vt:lpstr>
      <vt:lpstr>Selective Repeat</vt:lpstr>
      <vt:lpstr>Send and receive window for Selective Repeat</vt:lpstr>
      <vt:lpstr>Window size for Selective Repeat</vt:lpstr>
      <vt:lpstr>Window size for Selective Repeat (cont.)</vt:lpstr>
      <vt:lpstr>FSMs for Selective Repeat Protocol</vt:lpstr>
      <vt:lpstr>What happens when a frame is lost in Selective Repeat?</vt:lpstr>
      <vt:lpstr>Selective Repeat Protocol (1)</vt:lpstr>
      <vt:lpstr>Selective Repeat Protocol (2)</vt:lpstr>
      <vt:lpstr>Selective Repeat Protocol (3)</vt:lpstr>
      <vt:lpstr>Selective Repeat Protocol (4)</vt:lpstr>
      <vt:lpstr>Selective Repeat Protocol (5)</vt:lpstr>
      <vt:lpstr>Selective Repeat Protocol (6)</vt:lpstr>
      <vt:lpstr>Exercises</vt:lpstr>
      <vt:lpstr>The Data Link Layer Chapter 3</vt:lpstr>
      <vt:lpstr>Data Link Protocols in Practice</vt:lpstr>
      <vt:lpstr>HDLC</vt:lpstr>
      <vt:lpstr>Normal Response Mode (NRM)</vt:lpstr>
      <vt:lpstr>Asynchronous Balanced Mode</vt:lpstr>
      <vt:lpstr>HDLC Frames</vt:lpstr>
      <vt:lpstr>Example of connection and disconnection</vt:lpstr>
      <vt:lpstr>Example of piggybacking with and without error</vt:lpstr>
      <vt:lpstr>Packet over SONET</vt:lpstr>
      <vt:lpstr>Point-to-Point Protocol</vt:lpstr>
      <vt:lpstr>Differences between PPP and HDLC</vt:lpstr>
      <vt:lpstr>State machine for link control in PPP</vt:lpstr>
      <vt:lpstr>Multiplexing in PPP</vt:lpstr>
      <vt:lpstr>LCP packet encapsulated in a frame</vt:lpstr>
      <vt:lpstr>PAP packets encapsulated in a PPP frame</vt:lpstr>
      <vt:lpstr>CHAP packets encapsulated in a PPP frame</vt:lpstr>
      <vt:lpstr>IPCP packet encapsulated in a PPP frame</vt:lpstr>
      <vt:lpstr>An example of PPP</vt:lpstr>
      <vt:lpstr>ADSL (1 of 2)</vt:lpstr>
      <vt:lpstr>ADSL (2 of 2)</vt:lpstr>
      <vt:lpstr>Data Over Cable Service Interface Specification (DOCSIS)</vt:lpstr>
      <vt:lpstr>The Data Link Layer Chapter 3</vt:lpstr>
      <vt:lpstr>Summary (1 of 4)</vt:lpstr>
      <vt:lpstr>Summary (2 of 4)</vt:lpstr>
      <vt:lpstr>Summary (3 of 4)</vt:lpstr>
      <vt:lpstr>Summary (4 of 4)</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2023-10-23T03:56:44Z</dcterms:modified>
</cp:coreProperties>
</file>